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sldIdLst>
    <p:sldId id="364" r:id="rId4"/>
    <p:sldId id="363" r:id="rId5"/>
    <p:sldId id="649" r:id="rId6"/>
    <p:sldId id="670" r:id="rId7"/>
    <p:sldId id="650" r:id="rId8"/>
    <p:sldId id="612" r:id="rId9"/>
    <p:sldId id="614" r:id="rId10"/>
    <p:sldId id="671" r:id="rId11"/>
    <p:sldId id="342" r:id="rId12"/>
    <p:sldId id="646" r:id="rId13"/>
    <p:sldId id="366" r:id="rId14"/>
    <p:sldId id="647" r:id="rId15"/>
    <p:sldId id="489" r:id="rId16"/>
    <p:sldId id="555" r:id="rId17"/>
    <p:sldId id="608" r:id="rId18"/>
    <p:sldId id="559" r:id="rId19"/>
    <p:sldId id="560" r:id="rId20"/>
    <p:sldId id="604" r:id="rId21"/>
    <p:sldId id="637" r:id="rId22"/>
    <p:sldId id="644" r:id="rId23"/>
    <p:sldId id="629" r:id="rId24"/>
    <p:sldId id="658" r:id="rId25"/>
    <p:sldId id="616" r:id="rId26"/>
    <p:sldId id="625" r:id="rId27"/>
    <p:sldId id="672" r:id="rId28"/>
    <p:sldId id="676" r:id="rId29"/>
    <p:sldId id="678" r:id="rId30"/>
    <p:sldId id="664" r:id="rId31"/>
    <p:sldId id="626" r:id="rId32"/>
    <p:sldId id="627" r:id="rId33"/>
    <p:sldId id="628" r:id="rId34"/>
    <p:sldId id="660" r:id="rId35"/>
    <p:sldId id="656" r:id="rId36"/>
    <p:sldId id="651" r:id="rId37"/>
    <p:sldId id="661" r:id="rId38"/>
    <p:sldId id="673" r:id="rId39"/>
    <p:sldId id="653" r:id="rId40"/>
    <p:sldId id="654" r:id="rId41"/>
    <p:sldId id="675" r:id="rId42"/>
    <p:sldId id="655" r:id="rId43"/>
    <p:sldId id="677" r:id="rId44"/>
    <p:sldId id="665" r:id="rId45"/>
    <p:sldId id="666" r:id="rId46"/>
    <p:sldId id="667" r:id="rId47"/>
    <p:sldId id="674" r:id="rId48"/>
    <p:sldId id="634" r:id="rId49"/>
    <p:sldId id="64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0AF"/>
    <a:srgbClr val="01114A"/>
    <a:srgbClr val="32BFC2"/>
    <a:srgbClr val="91C27F"/>
    <a:srgbClr val="A9774A"/>
    <a:srgbClr val="31ABBC"/>
    <a:srgbClr val="DCDDDE"/>
    <a:srgbClr val="73C059"/>
    <a:srgbClr val="5B2B25"/>
    <a:srgbClr val="0F11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2F992-28B4-4714-A517-8D46D8ACC99A}"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F8CB5A2F-F62B-4677-860A-9757B450CCD3}">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۱. زندگی با آیه‌ها چیست؟</a:t>
          </a:r>
          <a:endParaRPr lang="en-US" dirty="0">
            <a:latin typeface="w_Aramesh Black" panose="02000500000000020004" pitchFamily="2" charset="-78"/>
            <a:ea typeface="w_Aramesh Black" panose="02000500000000020004" pitchFamily="2" charset="-78"/>
            <a:cs typeface="w_Aramesh Black" panose="02000500000000020004" pitchFamily="2" charset="-78"/>
          </a:endParaRPr>
        </a:p>
      </dgm:t>
    </dgm:pt>
    <dgm:pt modelId="{2950AB8A-26AC-4A6A-9360-5D0368875CCD}" type="parTrans" cxnId="{6143662D-6435-4A53-986B-D599E4CDE8A0}">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9DCC22F3-B8E9-4884-8CCB-4CCC61936904}" type="sibTrans" cxnId="{6143662D-6435-4A53-986B-D599E4CDE8A0}">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D21BFF8D-6F6D-4C93-B283-EDB7F705D857}">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۲. ماه رمضان گذشته</a:t>
          </a:r>
          <a:endParaRPr lang="en-US" dirty="0">
            <a:latin typeface="w_Aramesh Black" panose="02000500000000020004" pitchFamily="2" charset="-78"/>
            <a:ea typeface="w_Aramesh Black" panose="02000500000000020004" pitchFamily="2" charset="-78"/>
            <a:cs typeface="w_Aramesh Black" panose="02000500000000020004" pitchFamily="2" charset="-78"/>
          </a:endParaRPr>
        </a:p>
      </dgm:t>
    </dgm:pt>
    <dgm:pt modelId="{F6271669-E70F-4166-8855-6D8425748951}" type="parTrans" cxnId="{C06BA903-CA77-4557-957F-13AC61520688}">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07B17089-6305-4C6F-ABDE-68108B07F8CE}" type="sibTrans" cxnId="{C06BA903-CA77-4557-957F-13AC61520688}">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9A1B68BA-C745-46AB-80D0-827F1CED5089}">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۳. ماه رمضان پیش‌رو</a:t>
          </a:r>
          <a:endParaRPr lang="en-US" dirty="0">
            <a:latin typeface="w_Aramesh Black" panose="02000500000000020004" pitchFamily="2" charset="-78"/>
            <a:ea typeface="w_Aramesh Black" panose="02000500000000020004" pitchFamily="2" charset="-78"/>
            <a:cs typeface="w_Aramesh Black" panose="02000500000000020004" pitchFamily="2" charset="-78"/>
          </a:endParaRPr>
        </a:p>
      </dgm:t>
    </dgm:pt>
    <dgm:pt modelId="{E7ED6075-5697-4A64-ABA5-DB282D2AD2D1}" type="parTrans" cxnId="{82BADB7E-BD32-46B2-8B71-C396225FE762}">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EB3A8FE1-5E3A-4CBF-8C27-4F37CD278B78}" type="sibTrans" cxnId="{82BADB7E-BD32-46B2-8B71-C396225FE762}">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25A891D9-EB5E-471B-B964-2EEA53717424}">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محتوا و پیام</a:t>
          </a:r>
          <a:endParaRPr lang="en-US" dirty="0">
            <a:latin typeface="w_Aramesh Black" panose="02000500000000020004" pitchFamily="2" charset="-78"/>
            <a:ea typeface="w_Aramesh Black" panose="02000500000000020004" pitchFamily="2" charset="-78"/>
            <a:cs typeface="w_Aramesh Black" panose="02000500000000020004" pitchFamily="2" charset="-78"/>
          </a:endParaRPr>
        </a:p>
      </dgm:t>
    </dgm:pt>
    <dgm:pt modelId="{AC39AB32-B80B-4F99-B3C0-9F1F78667051}" type="parTrans" cxnId="{C22E07DE-DB33-47C2-A6B0-1CE25323EC05}">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C9803C7E-E030-4B93-A8A1-EDD472FE8A5B}" type="sibTrans" cxnId="{C22E07DE-DB33-47C2-A6B0-1CE25323EC05}">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DDA7B9C3-B1CF-4878-9FF9-2AA12287C8F7}">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ایده محوری</a:t>
          </a:r>
          <a:endParaRPr lang="en-US" dirty="0">
            <a:latin typeface="w_Aramesh Black" panose="02000500000000020004" pitchFamily="2" charset="-78"/>
            <a:ea typeface="w_Aramesh Black" panose="02000500000000020004" pitchFamily="2" charset="-78"/>
            <a:cs typeface="w_Aramesh Black" panose="02000500000000020004" pitchFamily="2" charset="-78"/>
          </a:endParaRPr>
        </a:p>
      </dgm:t>
    </dgm:pt>
    <dgm:pt modelId="{B857C8F7-8631-4C6B-BF17-8E3F5FD49385}" type="parTrans" cxnId="{3C8A2BF2-9D73-48A7-93DC-B1E25422B93E}">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623C53A9-0AF8-416D-A9FA-84AD4D085DF9}" type="sibTrans" cxnId="{3C8A2BF2-9D73-48A7-93DC-B1E25422B93E}">
      <dgm:prSet/>
      <dgm:spPr/>
      <dgm:t>
        <a:bodyPr/>
        <a:lstStyle/>
        <a:p>
          <a:pPr rtl="1"/>
          <a:endParaRPr lang="en-US">
            <a:latin typeface="w_Aramesh Black" panose="02000500000000020004" pitchFamily="2" charset="-78"/>
            <a:ea typeface="w_Aramesh Black" panose="02000500000000020004" pitchFamily="2" charset="-78"/>
            <a:cs typeface="w_Aramesh Black" panose="02000500000000020004" pitchFamily="2" charset="-78"/>
          </a:endParaRPr>
        </a:p>
      </dgm:t>
    </dgm:pt>
    <dgm:pt modelId="{75D53E76-F9D2-4FE8-A95D-8FD82A0663D4}">
      <dgm:prSet phldrT="[Text]"/>
      <dgm:spPr/>
      <dgm:t>
        <a:bodyPr/>
        <a:lstStyle/>
        <a:p>
          <a:pPr rtl="1"/>
          <a:r>
            <a:rPr lang="fa-IR" dirty="0">
              <a:latin typeface="w_Aramesh Black" panose="02000500000000020004" pitchFamily="2" charset="-78"/>
              <a:ea typeface="w_Aramesh Black" panose="02000500000000020004" pitchFamily="2" charset="-78"/>
              <a:cs typeface="w_Aramesh Black" panose="02000500000000020004" pitchFamily="2" charset="-78"/>
            </a:rPr>
            <a:t>محصولات</a:t>
          </a:r>
          <a:endParaRPr lang="en-US" dirty="0">
            <a:latin typeface="w_Aramesh Black" panose="02000500000000020004" pitchFamily="2" charset="-78"/>
            <a:ea typeface="w_Aramesh Black" panose="02000500000000020004" pitchFamily="2" charset="-78"/>
            <a:cs typeface="w_Aramesh Black" panose="02000500000000020004" pitchFamily="2" charset="-78"/>
          </a:endParaRPr>
        </a:p>
      </dgm:t>
    </dgm:pt>
    <dgm:pt modelId="{2DADA3E8-8B8E-4BB9-902D-1C1AC540191C}" type="parTrans" cxnId="{58A99E0C-F97C-431D-A9FB-50756C1DFAAE}">
      <dgm:prSet/>
      <dgm:spPr/>
    </dgm:pt>
    <dgm:pt modelId="{F78EF916-C0E2-4381-ACCA-3B840D67D028}" type="sibTrans" cxnId="{58A99E0C-F97C-431D-A9FB-50756C1DFAAE}">
      <dgm:prSet/>
      <dgm:spPr/>
    </dgm:pt>
    <dgm:pt modelId="{AF6CA3AC-6D17-42C8-A24C-C69065E9E072}" type="pres">
      <dgm:prSet presAssocID="{5972F992-28B4-4714-A517-8D46D8ACC99A}" presName="cycle" presStyleCnt="0">
        <dgm:presLayoutVars>
          <dgm:dir/>
          <dgm:resizeHandles val="exact"/>
        </dgm:presLayoutVars>
      </dgm:prSet>
      <dgm:spPr/>
    </dgm:pt>
    <dgm:pt modelId="{82B020E2-DCAC-46F0-A99F-9D6F6373A61F}" type="pres">
      <dgm:prSet presAssocID="{F8CB5A2F-F62B-4677-860A-9757B450CCD3}" presName="node" presStyleLbl="node1" presStyleIdx="0" presStyleCnt="3">
        <dgm:presLayoutVars>
          <dgm:bulletEnabled val="1"/>
        </dgm:presLayoutVars>
      </dgm:prSet>
      <dgm:spPr/>
    </dgm:pt>
    <dgm:pt modelId="{9ADC16A0-47B6-4319-8706-0D8F0B5D52D8}" type="pres">
      <dgm:prSet presAssocID="{F8CB5A2F-F62B-4677-860A-9757B450CCD3}" presName="spNode" presStyleCnt="0"/>
      <dgm:spPr/>
    </dgm:pt>
    <dgm:pt modelId="{B3AF3492-6690-44AB-A755-E30C6042F7F8}" type="pres">
      <dgm:prSet presAssocID="{9DCC22F3-B8E9-4884-8CCB-4CCC61936904}" presName="sibTrans" presStyleLbl="sibTrans1D1" presStyleIdx="0" presStyleCnt="3"/>
      <dgm:spPr/>
    </dgm:pt>
    <dgm:pt modelId="{B5DA2D12-9268-4FE5-85C6-127A3EBAA9EF}" type="pres">
      <dgm:prSet presAssocID="{D21BFF8D-6F6D-4C93-B283-EDB7F705D857}" presName="node" presStyleLbl="node1" presStyleIdx="1" presStyleCnt="3">
        <dgm:presLayoutVars>
          <dgm:bulletEnabled val="1"/>
        </dgm:presLayoutVars>
      </dgm:prSet>
      <dgm:spPr/>
    </dgm:pt>
    <dgm:pt modelId="{00D7B571-C7D0-48A7-862E-9E2215AE4F1B}" type="pres">
      <dgm:prSet presAssocID="{D21BFF8D-6F6D-4C93-B283-EDB7F705D857}" presName="spNode" presStyleCnt="0"/>
      <dgm:spPr/>
    </dgm:pt>
    <dgm:pt modelId="{A913DE76-F702-4B66-866F-6D6032980F38}" type="pres">
      <dgm:prSet presAssocID="{07B17089-6305-4C6F-ABDE-68108B07F8CE}" presName="sibTrans" presStyleLbl="sibTrans1D1" presStyleIdx="1" presStyleCnt="3"/>
      <dgm:spPr/>
    </dgm:pt>
    <dgm:pt modelId="{96814FA1-8F78-469E-B3E3-73900D1B547D}" type="pres">
      <dgm:prSet presAssocID="{9A1B68BA-C745-46AB-80D0-827F1CED5089}" presName="node" presStyleLbl="node1" presStyleIdx="2" presStyleCnt="3" custScaleX="120217" custScaleY="152980">
        <dgm:presLayoutVars>
          <dgm:bulletEnabled val="1"/>
        </dgm:presLayoutVars>
      </dgm:prSet>
      <dgm:spPr/>
    </dgm:pt>
    <dgm:pt modelId="{39F804CA-A568-4E47-B506-5E2809D496B9}" type="pres">
      <dgm:prSet presAssocID="{9A1B68BA-C745-46AB-80D0-827F1CED5089}" presName="spNode" presStyleCnt="0"/>
      <dgm:spPr/>
    </dgm:pt>
    <dgm:pt modelId="{55E6ECF2-6B89-4EB3-938E-071C1627B1F9}" type="pres">
      <dgm:prSet presAssocID="{EB3A8FE1-5E3A-4CBF-8C27-4F37CD278B78}" presName="sibTrans" presStyleLbl="sibTrans1D1" presStyleIdx="2" presStyleCnt="3"/>
      <dgm:spPr/>
    </dgm:pt>
  </dgm:ptLst>
  <dgm:cxnLst>
    <dgm:cxn modelId="{C06BA903-CA77-4557-957F-13AC61520688}" srcId="{5972F992-28B4-4714-A517-8D46D8ACC99A}" destId="{D21BFF8D-6F6D-4C93-B283-EDB7F705D857}" srcOrd="1" destOrd="0" parTransId="{F6271669-E70F-4166-8855-6D8425748951}" sibTransId="{07B17089-6305-4C6F-ABDE-68108B07F8CE}"/>
    <dgm:cxn modelId="{58A99E0C-F97C-431D-A9FB-50756C1DFAAE}" srcId="{9A1B68BA-C745-46AB-80D0-827F1CED5089}" destId="{75D53E76-F9D2-4FE8-A95D-8FD82A0663D4}" srcOrd="2" destOrd="0" parTransId="{2DADA3E8-8B8E-4BB9-902D-1C1AC540191C}" sibTransId="{F78EF916-C0E2-4381-ACCA-3B840D67D028}"/>
    <dgm:cxn modelId="{85381F20-B986-4203-94C1-9D632A4D98AF}" type="presOf" srcId="{DDA7B9C3-B1CF-4878-9FF9-2AA12287C8F7}" destId="{96814FA1-8F78-469E-B3E3-73900D1B547D}" srcOrd="0" destOrd="2" presId="urn:microsoft.com/office/officeart/2005/8/layout/cycle5"/>
    <dgm:cxn modelId="{6143662D-6435-4A53-986B-D599E4CDE8A0}" srcId="{5972F992-28B4-4714-A517-8D46D8ACC99A}" destId="{F8CB5A2F-F62B-4677-860A-9757B450CCD3}" srcOrd="0" destOrd="0" parTransId="{2950AB8A-26AC-4A6A-9360-5D0368875CCD}" sibTransId="{9DCC22F3-B8E9-4884-8CCB-4CCC61936904}"/>
    <dgm:cxn modelId="{1E967331-9857-4167-9669-7B0E5D198018}" type="presOf" srcId="{07B17089-6305-4C6F-ABDE-68108B07F8CE}" destId="{A913DE76-F702-4B66-866F-6D6032980F38}" srcOrd="0" destOrd="0" presId="urn:microsoft.com/office/officeart/2005/8/layout/cycle5"/>
    <dgm:cxn modelId="{DD72DE47-1479-48D1-A104-F4A04E9F77D9}" type="presOf" srcId="{F8CB5A2F-F62B-4677-860A-9757B450CCD3}" destId="{82B020E2-DCAC-46F0-A99F-9D6F6373A61F}" srcOrd="0" destOrd="0" presId="urn:microsoft.com/office/officeart/2005/8/layout/cycle5"/>
    <dgm:cxn modelId="{60F5857B-1FAE-4303-A34F-4C8FF5DA0CF3}" type="presOf" srcId="{EB3A8FE1-5E3A-4CBF-8C27-4F37CD278B78}" destId="{55E6ECF2-6B89-4EB3-938E-071C1627B1F9}" srcOrd="0" destOrd="0" presId="urn:microsoft.com/office/officeart/2005/8/layout/cycle5"/>
    <dgm:cxn modelId="{82BADB7E-BD32-46B2-8B71-C396225FE762}" srcId="{5972F992-28B4-4714-A517-8D46D8ACC99A}" destId="{9A1B68BA-C745-46AB-80D0-827F1CED5089}" srcOrd="2" destOrd="0" parTransId="{E7ED6075-5697-4A64-ABA5-DB282D2AD2D1}" sibTransId="{EB3A8FE1-5E3A-4CBF-8C27-4F37CD278B78}"/>
    <dgm:cxn modelId="{507A528D-7F25-4753-9A2B-E251F11DB386}" type="presOf" srcId="{9A1B68BA-C745-46AB-80D0-827F1CED5089}" destId="{96814FA1-8F78-469E-B3E3-73900D1B547D}" srcOrd="0" destOrd="0" presId="urn:microsoft.com/office/officeart/2005/8/layout/cycle5"/>
    <dgm:cxn modelId="{0FC07DA2-3381-4F7A-8A99-45686EA4E155}" type="presOf" srcId="{25A891D9-EB5E-471B-B964-2EEA53717424}" destId="{96814FA1-8F78-469E-B3E3-73900D1B547D}" srcOrd="0" destOrd="1" presId="urn:microsoft.com/office/officeart/2005/8/layout/cycle5"/>
    <dgm:cxn modelId="{9262FBA2-BD6D-49E3-A2E7-6502F78DA807}" type="presOf" srcId="{9DCC22F3-B8E9-4884-8CCB-4CCC61936904}" destId="{B3AF3492-6690-44AB-A755-E30C6042F7F8}" srcOrd="0" destOrd="0" presId="urn:microsoft.com/office/officeart/2005/8/layout/cycle5"/>
    <dgm:cxn modelId="{8C73DCA5-52A3-40BC-ABF7-671685B7DDCC}" type="presOf" srcId="{D21BFF8D-6F6D-4C93-B283-EDB7F705D857}" destId="{B5DA2D12-9268-4FE5-85C6-127A3EBAA9EF}" srcOrd="0" destOrd="0" presId="urn:microsoft.com/office/officeart/2005/8/layout/cycle5"/>
    <dgm:cxn modelId="{88CE5EB0-139A-4B9A-9049-5C32B66E2D65}" type="presOf" srcId="{75D53E76-F9D2-4FE8-A95D-8FD82A0663D4}" destId="{96814FA1-8F78-469E-B3E3-73900D1B547D}" srcOrd="0" destOrd="3" presId="urn:microsoft.com/office/officeart/2005/8/layout/cycle5"/>
    <dgm:cxn modelId="{C22E07DE-DB33-47C2-A6B0-1CE25323EC05}" srcId="{9A1B68BA-C745-46AB-80D0-827F1CED5089}" destId="{25A891D9-EB5E-471B-B964-2EEA53717424}" srcOrd="0" destOrd="0" parTransId="{AC39AB32-B80B-4F99-B3C0-9F1F78667051}" sibTransId="{C9803C7E-E030-4B93-A8A1-EDD472FE8A5B}"/>
    <dgm:cxn modelId="{3C8A2BF2-9D73-48A7-93DC-B1E25422B93E}" srcId="{9A1B68BA-C745-46AB-80D0-827F1CED5089}" destId="{DDA7B9C3-B1CF-4878-9FF9-2AA12287C8F7}" srcOrd="1" destOrd="0" parTransId="{B857C8F7-8631-4C6B-BF17-8E3F5FD49385}" sibTransId="{623C53A9-0AF8-416D-A9FA-84AD4D085DF9}"/>
    <dgm:cxn modelId="{848E40F8-172E-4619-9E5C-ED1CD4689FA2}" type="presOf" srcId="{5972F992-28B4-4714-A517-8D46D8ACC99A}" destId="{AF6CA3AC-6D17-42C8-A24C-C69065E9E072}" srcOrd="0" destOrd="0" presId="urn:microsoft.com/office/officeart/2005/8/layout/cycle5"/>
    <dgm:cxn modelId="{7B6B5C57-9085-49A1-BFEE-6556016FEDD0}" type="presParOf" srcId="{AF6CA3AC-6D17-42C8-A24C-C69065E9E072}" destId="{82B020E2-DCAC-46F0-A99F-9D6F6373A61F}" srcOrd="0" destOrd="0" presId="urn:microsoft.com/office/officeart/2005/8/layout/cycle5"/>
    <dgm:cxn modelId="{AFC12275-AC10-454F-A6AA-412B0C1A5BFB}" type="presParOf" srcId="{AF6CA3AC-6D17-42C8-A24C-C69065E9E072}" destId="{9ADC16A0-47B6-4319-8706-0D8F0B5D52D8}" srcOrd="1" destOrd="0" presId="urn:microsoft.com/office/officeart/2005/8/layout/cycle5"/>
    <dgm:cxn modelId="{F8B18411-91F8-45AC-97E3-5B94A46606F8}" type="presParOf" srcId="{AF6CA3AC-6D17-42C8-A24C-C69065E9E072}" destId="{B3AF3492-6690-44AB-A755-E30C6042F7F8}" srcOrd="2" destOrd="0" presId="urn:microsoft.com/office/officeart/2005/8/layout/cycle5"/>
    <dgm:cxn modelId="{675EF2E2-731A-4986-902F-E8239FC87157}" type="presParOf" srcId="{AF6CA3AC-6D17-42C8-A24C-C69065E9E072}" destId="{B5DA2D12-9268-4FE5-85C6-127A3EBAA9EF}" srcOrd="3" destOrd="0" presId="urn:microsoft.com/office/officeart/2005/8/layout/cycle5"/>
    <dgm:cxn modelId="{F90C4E02-901D-4887-AAA7-BCDB969A6FFA}" type="presParOf" srcId="{AF6CA3AC-6D17-42C8-A24C-C69065E9E072}" destId="{00D7B571-C7D0-48A7-862E-9E2215AE4F1B}" srcOrd="4" destOrd="0" presId="urn:microsoft.com/office/officeart/2005/8/layout/cycle5"/>
    <dgm:cxn modelId="{F114DEA3-2486-4384-8DAF-50A6A84CE4C1}" type="presParOf" srcId="{AF6CA3AC-6D17-42C8-A24C-C69065E9E072}" destId="{A913DE76-F702-4B66-866F-6D6032980F38}" srcOrd="5" destOrd="0" presId="urn:microsoft.com/office/officeart/2005/8/layout/cycle5"/>
    <dgm:cxn modelId="{AD746007-81C6-4292-B0D2-6180A86EB545}" type="presParOf" srcId="{AF6CA3AC-6D17-42C8-A24C-C69065E9E072}" destId="{96814FA1-8F78-469E-B3E3-73900D1B547D}" srcOrd="6" destOrd="0" presId="urn:microsoft.com/office/officeart/2005/8/layout/cycle5"/>
    <dgm:cxn modelId="{5D60A6C0-7ADB-424B-8E4F-E9B9E00E3260}" type="presParOf" srcId="{AF6CA3AC-6D17-42C8-A24C-C69065E9E072}" destId="{39F804CA-A568-4E47-B506-5E2809D496B9}" srcOrd="7" destOrd="0" presId="urn:microsoft.com/office/officeart/2005/8/layout/cycle5"/>
    <dgm:cxn modelId="{441F4B0D-D4A2-4849-A820-60633ABC010C}" type="presParOf" srcId="{AF6CA3AC-6D17-42C8-A24C-C69065E9E072}" destId="{55E6ECF2-6B89-4EB3-938E-071C1627B1F9}"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020E2-DCAC-46F0-A99F-9D6F6373A61F}">
      <dsp:nvSpPr>
        <dsp:cNvPr id="0" name=""/>
        <dsp:cNvSpPr/>
      </dsp:nvSpPr>
      <dsp:spPr>
        <a:xfrm>
          <a:off x="3126589" y="2284"/>
          <a:ext cx="2414344" cy="15693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latin typeface="w_Aramesh Black" panose="02000500000000020004" pitchFamily="2" charset="-78"/>
              <a:ea typeface="w_Aramesh Black" panose="02000500000000020004" pitchFamily="2" charset="-78"/>
              <a:cs typeface="w_Aramesh Black" panose="02000500000000020004" pitchFamily="2" charset="-78"/>
            </a:rPr>
            <a:t>۱. زندگی با آیه‌ها چیست؟</a:t>
          </a:r>
          <a:endParaRPr lang="en-US" sz="2400" kern="1200" dirty="0">
            <a:latin typeface="w_Aramesh Black" panose="02000500000000020004" pitchFamily="2" charset="-78"/>
            <a:ea typeface="w_Aramesh Black" panose="02000500000000020004" pitchFamily="2" charset="-78"/>
            <a:cs typeface="w_Aramesh Black" panose="02000500000000020004" pitchFamily="2" charset="-78"/>
          </a:endParaRPr>
        </a:p>
      </dsp:txBody>
      <dsp:txXfrm>
        <a:off x="3203197" y="78892"/>
        <a:ext cx="2261128" cy="1416107"/>
      </dsp:txXfrm>
    </dsp:sp>
    <dsp:sp modelId="{B3AF3492-6690-44AB-A755-E30C6042F7F8}">
      <dsp:nvSpPr>
        <dsp:cNvPr id="0" name=""/>
        <dsp:cNvSpPr/>
      </dsp:nvSpPr>
      <dsp:spPr>
        <a:xfrm>
          <a:off x="2242459" y="786946"/>
          <a:ext cx="4182605" cy="4182605"/>
        </a:xfrm>
        <a:custGeom>
          <a:avLst/>
          <a:gdLst/>
          <a:ahLst/>
          <a:cxnLst/>
          <a:rect l="0" t="0" r="0" b="0"/>
          <a:pathLst>
            <a:path>
              <a:moveTo>
                <a:pt x="3621907" y="666242"/>
              </a:moveTo>
              <a:arcTo wR="2091302" hR="2091302" stAng="19022707" swAng="230010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5DA2D12-9268-4FE5-85C6-127A3EBAA9EF}">
      <dsp:nvSpPr>
        <dsp:cNvPr id="0" name=""/>
        <dsp:cNvSpPr/>
      </dsp:nvSpPr>
      <dsp:spPr>
        <a:xfrm>
          <a:off x="4937711" y="3139238"/>
          <a:ext cx="2414344" cy="15693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fa-IR" sz="2400" kern="1200" dirty="0">
              <a:latin typeface="w_Aramesh Black" panose="02000500000000020004" pitchFamily="2" charset="-78"/>
              <a:ea typeface="w_Aramesh Black" panose="02000500000000020004" pitchFamily="2" charset="-78"/>
              <a:cs typeface="w_Aramesh Black" panose="02000500000000020004" pitchFamily="2" charset="-78"/>
            </a:rPr>
            <a:t>۲. ماه رمضان گذشته</a:t>
          </a:r>
          <a:endParaRPr lang="en-US" sz="2400" kern="1200" dirty="0">
            <a:latin typeface="w_Aramesh Black" panose="02000500000000020004" pitchFamily="2" charset="-78"/>
            <a:ea typeface="w_Aramesh Black" panose="02000500000000020004" pitchFamily="2" charset="-78"/>
            <a:cs typeface="w_Aramesh Black" panose="02000500000000020004" pitchFamily="2" charset="-78"/>
          </a:endParaRPr>
        </a:p>
      </dsp:txBody>
      <dsp:txXfrm>
        <a:off x="5014319" y="3215846"/>
        <a:ext cx="2261128" cy="1416107"/>
      </dsp:txXfrm>
    </dsp:sp>
    <dsp:sp modelId="{A913DE76-F702-4B66-866F-6D6032980F38}">
      <dsp:nvSpPr>
        <dsp:cNvPr id="0" name=""/>
        <dsp:cNvSpPr/>
      </dsp:nvSpPr>
      <dsp:spPr>
        <a:xfrm>
          <a:off x="2242459" y="786946"/>
          <a:ext cx="4182605" cy="4182605"/>
        </a:xfrm>
        <a:custGeom>
          <a:avLst/>
          <a:gdLst/>
          <a:ahLst/>
          <a:cxnLst/>
          <a:rect l="0" t="0" r="0" b="0"/>
          <a:pathLst>
            <a:path>
              <a:moveTo>
                <a:pt x="2851340" y="4039607"/>
              </a:moveTo>
              <a:arcTo wR="2091302" hR="2091302" stAng="4121349" swAng="141600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6814FA1-8F78-469E-B3E3-73900D1B547D}">
      <dsp:nvSpPr>
        <dsp:cNvPr id="0" name=""/>
        <dsp:cNvSpPr/>
      </dsp:nvSpPr>
      <dsp:spPr>
        <a:xfrm>
          <a:off x="1071414" y="2723524"/>
          <a:ext cx="2902452" cy="24007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fa-IR" sz="2400" kern="1200" dirty="0">
              <a:latin typeface="w_Aramesh Black" panose="02000500000000020004" pitchFamily="2" charset="-78"/>
              <a:ea typeface="w_Aramesh Black" panose="02000500000000020004" pitchFamily="2" charset="-78"/>
              <a:cs typeface="w_Aramesh Black" panose="02000500000000020004" pitchFamily="2" charset="-78"/>
            </a:rPr>
            <a:t>۳. ماه رمضان پیش‌رو</a:t>
          </a:r>
          <a:endParaRPr lang="en-US" sz="2400" kern="1200" dirty="0">
            <a:latin typeface="w_Aramesh Black" panose="02000500000000020004" pitchFamily="2" charset="-78"/>
            <a:ea typeface="w_Aramesh Black" panose="02000500000000020004" pitchFamily="2" charset="-78"/>
            <a:cs typeface="w_Aramesh Black" panose="02000500000000020004" pitchFamily="2" charset="-78"/>
          </a:endParaRPr>
        </a:p>
        <a:p>
          <a:pPr marL="171450" lvl="1" indent="-171450" algn="r" defTabSz="844550" rtl="1">
            <a:lnSpc>
              <a:spcPct val="90000"/>
            </a:lnSpc>
            <a:spcBef>
              <a:spcPct val="0"/>
            </a:spcBef>
            <a:spcAft>
              <a:spcPct val="15000"/>
            </a:spcAft>
            <a:buChar char="•"/>
          </a:pPr>
          <a:r>
            <a:rPr lang="fa-IR" sz="1900" kern="1200" dirty="0">
              <a:latin typeface="w_Aramesh Black" panose="02000500000000020004" pitchFamily="2" charset="-78"/>
              <a:ea typeface="w_Aramesh Black" panose="02000500000000020004" pitchFamily="2" charset="-78"/>
              <a:cs typeface="w_Aramesh Black" panose="02000500000000020004" pitchFamily="2" charset="-78"/>
            </a:rPr>
            <a:t>محتوا و پیام</a:t>
          </a:r>
          <a:endParaRPr lang="en-US" sz="1900" kern="1200" dirty="0">
            <a:latin typeface="w_Aramesh Black" panose="02000500000000020004" pitchFamily="2" charset="-78"/>
            <a:ea typeface="w_Aramesh Black" panose="02000500000000020004" pitchFamily="2" charset="-78"/>
            <a:cs typeface="w_Aramesh Black" panose="02000500000000020004" pitchFamily="2" charset="-78"/>
          </a:endParaRPr>
        </a:p>
        <a:p>
          <a:pPr marL="171450" lvl="1" indent="-171450" algn="r" defTabSz="844550" rtl="1">
            <a:lnSpc>
              <a:spcPct val="90000"/>
            </a:lnSpc>
            <a:spcBef>
              <a:spcPct val="0"/>
            </a:spcBef>
            <a:spcAft>
              <a:spcPct val="15000"/>
            </a:spcAft>
            <a:buChar char="•"/>
          </a:pPr>
          <a:r>
            <a:rPr lang="fa-IR" sz="1900" kern="1200" dirty="0">
              <a:latin typeface="w_Aramesh Black" panose="02000500000000020004" pitchFamily="2" charset="-78"/>
              <a:ea typeface="w_Aramesh Black" panose="02000500000000020004" pitchFamily="2" charset="-78"/>
              <a:cs typeface="w_Aramesh Black" panose="02000500000000020004" pitchFamily="2" charset="-78"/>
            </a:rPr>
            <a:t>ایده محوری</a:t>
          </a:r>
          <a:endParaRPr lang="en-US" sz="1900" kern="1200" dirty="0">
            <a:latin typeface="w_Aramesh Black" panose="02000500000000020004" pitchFamily="2" charset="-78"/>
            <a:ea typeface="w_Aramesh Black" panose="02000500000000020004" pitchFamily="2" charset="-78"/>
            <a:cs typeface="w_Aramesh Black" panose="02000500000000020004" pitchFamily="2" charset="-78"/>
          </a:endParaRPr>
        </a:p>
        <a:p>
          <a:pPr marL="171450" lvl="1" indent="-171450" algn="r" defTabSz="844550" rtl="1">
            <a:lnSpc>
              <a:spcPct val="90000"/>
            </a:lnSpc>
            <a:spcBef>
              <a:spcPct val="0"/>
            </a:spcBef>
            <a:spcAft>
              <a:spcPct val="15000"/>
            </a:spcAft>
            <a:buChar char="•"/>
          </a:pPr>
          <a:r>
            <a:rPr lang="fa-IR" sz="1900" kern="1200" dirty="0">
              <a:latin typeface="w_Aramesh Black" panose="02000500000000020004" pitchFamily="2" charset="-78"/>
              <a:ea typeface="w_Aramesh Black" panose="02000500000000020004" pitchFamily="2" charset="-78"/>
              <a:cs typeface="w_Aramesh Black" panose="02000500000000020004" pitchFamily="2" charset="-78"/>
            </a:rPr>
            <a:t>محصولات</a:t>
          </a:r>
          <a:endParaRPr lang="en-US" sz="1900" kern="1200" dirty="0">
            <a:latin typeface="w_Aramesh Black" panose="02000500000000020004" pitchFamily="2" charset="-78"/>
            <a:ea typeface="w_Aramesh Black" panose="02000500000000020004" pitchFamily="2" charset="-78"/>
            <a:cs typeface="w_Aramesh Black" panose="02000500000000020004" pitchFamily="2" charset="-78"/>
          </a:endParaRPr>
        </a:p>
      </dsp:txBody>
      <dsp:txXfrm>
        <a:off x="1188609" y="2840719"/>
        <a:ext cx="2668062" cy="2166361"/>
      </dsp:txXfrm>
    </dsp:sp>
    <dsp:sp modelId="{55E6ECF2-6B89-4EB3-938E-071C1627B1F9}">
      <dsp:nvSpPr>
        <dsp:cNvPr id="0" name=""/>
        <dsp:cNvSpPr/>
      </dsp:nvSpPr>
      <dsp:spPr>
        <a:xfrm>
          <a:off x="2242459" y="786946"/>
          <a:ext cx="4182605" cy="4182605"/>
        </a:xfrm>
        <a:custGeom>
          <a:avLst/>
          <a:gdLst/>
          <a:ahLst/>
          <a:cxnLst/>
          <a:rect l="0" t="0" r="0" b="0"/>
          <a:pathLst>
            <a:path>
              <a:moveTo>
                <a:pt x="62290" y="1584688"/>
              </a:moveTo>
              <a:arcTo wR="2091302" hR="2091302" stAng="11641156" swAng="185688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81156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61082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89288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438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575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2846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5376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8546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052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580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631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97115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1827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48263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722739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937553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176343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6C458-CCCB-4311-A877-47D040DF5B0C}"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000477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6C458-CCCB-4311-A877-47D040DF5B0C}"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894827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6C458-CCCB-4311-A877-47D040DF5B0C}"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31305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C458-CCCB-4311-A877-47D040DF5B0C}"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44806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26492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843070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652226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537898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C458-CCCB-4311-A877-47D040DF5B0C}"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521960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911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6C458-CCCB-4311-A877-47D040DF5B0C}"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270812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6C458-CCCB-4311-A877-47D040DF5B0C}"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482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6C458-CCCB-4311-A877-47D040DF5B0C}"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23516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C458-CCCB-4311-A877-47D040DF5B0C}"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418412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138493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D6C458-CCCB-4311-A877-47D040DF5B0C}"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32DF5-5048-444A-B9BD-747C4D1A7BA8}" type="slidenum">
              <a:rPr lang="en-US" smtClean="0"/>
              <a:t>‹#›</a:t>
            </a:fld>
            <a:endParaRPr lang="en-US"/>
          </a:p>
        </p:txBody>
      </p:sp>
    </p:spTree>
    <p:extLst>
      <p:ext uri="{BB962C8B-B14F-4D97-AF65-F5344CB8AC3E}">
        <p14:creationId xmlns:p14="http://schemas.microsoft.com/office/powerpoint/2010/main" val="393529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6C458-CCCB-4311-A877-47D040DF5B0C}" type="datetimeFigureOut">
              <a:rPr lang="en-US" smtClean="0"/>
              <a:t>1/18/2025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32DF5-5048-444A-B9BD-747C4D1A7BA8}" type="slidenum">
              <a:rPr lang="en-US" smtClean="0"/>
              <a:t>‹#›</a:t>
            </a:fld>
            <a:endParaRPr lang="en-US"/>
          </a:p>
        </p:txBody>
      </p:sp>
    </p:spTree>
    <p:extLst>
      <p:ext uri="{BB962C8B-B14F-4D97-AF65-F5344CB8AC3E}">
        <p14:creationId xmlns:p14="http://schemas.microsoft.com/office/powerpoint/2010/main" val="194363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608538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6C458-CCCB-4311-A877-47D040DF5B0C}" type="datetimeFigureOut">
              <a:rPr lang="en-US" smtClean="0"/>
              <a:t>1/18/2025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32DF5-5048-444A-B9BD-747C4D1A7BA8}" type="slidenum">
              <a:rPr lang="en-US" smtClean="0"/>
              <a:t>‹#›</a:t>
            </a:fld>
            <a:endParaRPr lang="en-US"/>
          </a:p>
        </p:txBody>
      </p:sp>
    </p:spTree>
    <p:extLst>
      <p:ext uri="{BB962C8B-B14F-4D97-AF65-F5344CB8AC3E}">
        <p14:creationId xmlns:p14="http://schemas.microsoft.com/office/powerpoint/2010/main" val="26218576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11.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jp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35.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1.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1.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em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5.png"/><Relationship Id="rId7" Type="http://schemas.openxmlformats.org/officeDocument/2006/relationships/image" Target="../media/image7.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D6BA09-4CDB-56D9-1B13-986AB207FC09}"/>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1426" t="26181" r="-1426" b="21991"/>
          <a:stretch/>
        </p:blipFill>
        <p:spPr>
          <a:xfrm>
            <a:off x="2815899" y="689316"/>
            <a:ext cx="5917184" cy="3066757"/>
          </a:xfrm>
          <a:prstGeom prst="rect">
            <a:avLst/>
          </a:prstGeom>
        </p:spPr>
      </p:pic>
    </p:spTree>
    <p:extLst>
      <p:ext uri="{BB962C8B-B14F-4D97-AF65-F5344CB8AC3E}">
        <p14:creationId xmlns:p14="http://schemas.microsoft.com/office/powerpoint/2010/main" val="6180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1" i="0" u="none" strike="noStrike" kern="1200" cap="none" spc="0" normalizeH="0" baseline="0" noProof="0" dirty="0">
                <a:ln>
                  <a:noFill/>
                </a:ln>
                <a:solidFill>
                  <a:srgbClr val="002060"/>
                </a:solidFill>
                <a:effectLst/>
                <a:uLnTx/>
                <a:uFillTx/>
                <a:latin typeface="Ray Black" panose="02000504000000020004" pitchFamily="2" charset="-78"/>
                <a:ea typeface="Abar Low FaNum ExtraBold" pitchFamily="2" charset="-78"/>
                <a:cs typeface="Ray Black" panose="02000504000000020004" pitchFamily="2" charset="-78"/>
              </a:rPr>
              <a:t>برخی دستاوردها</a:t>
            </a:r>
            <a:endParaRPr kumimoji="0" lang="en-US" sz="2800" b="1" i="0" u="none" strike="noStrike" kern="1200" cap="none" spc="0" normalizeH="0" baseline="0" noProof="0" dirty="0">
              <a:ln>
                <a:noFill/>
              </a:ln>
              <a:solidFill>
                <a:srgbClr val="002060"/>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pic>
        <p:nvPicPr>
          <p:cNvPr id="62" name="Picture 61">
            <a:extLst>
              <a:ext uri="{FF2B5EF4-FFF2-40B4-BE49-F238E27FC236}">
                <a16:creationId xmlns:a16="http://schemas.microsoft.com/office/drawing/2014/main" id="{BE834108-D5F0-4A90-5290-BFA0AE279649}"/>
              </a:ext>
            </a:extLst>
          </p:cNvPr>
          <p:cNvPicPr>
            <a:picLocks noChangeAspect="1"/>
          </p:cNvPicPr>
          <p:nvPr/>
        </p:nvPicPr>
        <p:blipFill rotWithShape="1">
          <a:blip r:embed="rId5">
            <a:extLst>
              <a:ext uri="{28A0092B-C50C-407E-A947-70E740481C1C}">
                <a14:useLocalDpi xmlns:a14="http://schemas.microsoft.com/office/drawing/2010/main" val="0"/>
              </a:ext>
            </a:extLst>
          </a:blip>
          <a:srcRect b="21070"/>
          <a:stretch/>
        </p:blipFill>
        <p:spPr>
          <a:xfrm>
            <a:off x="9980840" y="722950"/>
            <a:ext cx="3782791" cy="3470930"/>
          </a:xfrm>
          <a:prstGeom prst="rect">
            <a:avLst/>
          </a:prstGeom>
        </p:spPr>
      </p:pic>
      <p:pic>
        <p:nvPicPr>
          <p:cNvPr id="3" name="Picture 2">
            <a:extLst>
              <a:ext uri="{FF2B5EF4-FFF2-40B4-BE49-F238E27FC236}">
                <a16:creationId xmlns:a16="http://schemas.microsoft.com/office/drawing/2014/main" id="{40049A2F-4D49-DF46-FA6C-C64ECA2DA9D4}"/>
              </a:ext>
            </a:extLst>
          </p:cNvPr>
          <p:cNvPicPr>
            <a:picLocks noChangeAspect="1"/>
          </p:cNvPicPr>
          <p:nvPr/>
        </p:nvPicPr>
        <p:blipFill>
          <a:blip r:embed="rId6"/>
          <a:stretch>
            <a:fillRect/>
          </a:stretch>
        </p:blipFill>
        <p:spPr>
          <a:xfrm>
            <a:off x="6044668" y="2211998"/>
            <a:ext cx="5966579" cy="4168329"/>
          </a:xfrm>
          <a:prstGeom prst="rect">
            <a:avLst/>
          </a:prstGeom>
        </p:spPr>
      </p:pic>
      <p:pic>
        <p:nvPicPr>
          <p:cNvPr id="6" name="Picture 5">
            <a:extLst>
              <a:ext uri="{FF2B5EF4-FFF2-40B4-BE49-F238E27FC236}">
                <a16:creationId xmlns:a16="http://schemas.microsoft.com/office/drawing/2014/main" id="{EBCCBC03-78A3-583A-7F93-DC9B5F09780D}"/>
              </a:ext>
            </a:extLst>
          </p:cNvPr>
          <p:cNvPicPr>
            <a:picLocks noChangeAspect="1"/>
          </p:cNvPicPr>
          <p:nvPr/>
        </p:nvPicPr>
        <p:blipFill>
          <a:blip r:embed="rId7"/>
          <a:stretch>
            <a:fillRect/>
          </a:stretch>
        </p:blipFill>
        <p:spPr>
          <a:xfrm>
            <a:off x="104329" y="2218649"/>
            <a:ext cx="5940807" cy="4168329"/>
          </a:xfrm>
          <a:prstGeom prst="rect">
            <a:avLst/>
          </a:prstGeom>
        </p:spPr>
      </p:pic>
    </p:spTree>
    <p:extLst>
      <p:ext uri="{BB962C8B-B14F-4D97-AF65-F5344CB8AC3E}">
        <p14:creationId xmlns:p14="http://schemas.microsoft.com/office/powerpoint/2010/main" val="178597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B1899-53C7-E5AF-E8D3-1C638BD8BA27}"/>
              </a:ext>
            </a:extLst>
          </p:cNvPr>
          <p:cNvPicPr>
            <a:picLocks noChangeAspect="1"/>
          </p:cNvPicPr>
          <p:nvPr/>
        </p:nvPicPr>
        <p:blipFill>
          <a:blip r:embed="rId3"/>
          <a:stretch>
            <a:fillRect/>
          </a:stretch>
        </p:blipFill>
        <p:spPr>
          <a:xfrm>
            <a:off x="580571" y="733856"/>
            <a:ext cx="6468359" cy="5677830"/>
          </a:xfrm>
          <a:prstGeom prst="rect">
            <a:avLst/>
          </a:prstGeom>
        </p:spPr>
      </p:pic>
    </p:spTree>
    <p:extLst>
      <p:ext uri="{BB962C8B-B14F-4D97-AF65-F5344CB8AC3E}">
        <p14:creationId xmlns:p14="http://schemas.microsoft.com/office/powerpoint/2010/main" val="180815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D0F10-A9E4-9D3C-A846-2A60662847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E45791-B074-26AA-6E25-A1BD4AC20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1999" cy="6858000"/>
          </a:xfrm>
          <a:prstGeom prst="rect">
            <a:avLst/>
          </a:prstGeom>
          <a:solidFill>
            <a:srgbClr val="29245C"/>
          </a:solidFill>
        </p:spPr>
      </p:pic>
      <p:cxnSp>
        <p:nvCxnSpPr>
          <p:cNvPr id="10" name="Straight Connector 9">
            <a:extLst>
              <a:ext uri="{FF2B5EF4-FFF2-40B4-BE49-F238E27FC236}">
                <a16:creationId xmlns:a16="http://schemas.microsoft.com/office/drawing/2014/main" id="{FFE96F0F-FD10-F94A-43C4-0C5A8E948559}"/>
              </a:ext>
            </a:extLst>
          </p:cNvPr>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9BA76701-3EF5-8D0C-1459-F43CDF658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a:extLst>
              <a:ext uri="{FF2B5EF4-FFF2-40B4-BE49-F238E27FC236}">
                <a16:creationId xmlns:a16="http://schemas.microsoft.com/office/drawing/2014/main" id="{2D4777E6-6FB5-B05E-6379-4102B5257861}"/>
              </a:ext>
            </a:extLst>
          </p:cNvPr>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a:solidFill>
                  <a:schemeClr val="bg1"/>
                </a:solidFill>
                <a:latin typeface="Ray Black" panose="02000504000000020004" pitchFamily="2" charset="-78"/>
                <a:ea typeface="Abar Low FaNum ExtraBold" pitchFamily="2" charset="-78"/>
                <a:cs typeface="Ray Black" panose="02000504000000020004" pitchFamily="2" charset="-78"/>
              </a:rPr>
              <a:t>صداوسیما</a:t>
            </a:r>
            <a:endParaRPr lang="en-US"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16" name="Picture 15">
            <a:extLst>
              <a:ext uri="{FF2B5EF4-FFF2-40B4-BE49-F238E27FC236}">
                <a16:creationId xmlns:a16="http://schemas.microsoft.com/office/drawing/2014/main" id="{CA87FDEC-1441-A9DC-AE27-D21AAD5438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3" name="Picture 2">
            <a:extLst>
              <a:ext uri="{FF2B5EF4-FFF2-40B4-BE49-F238E27FC236}">
                <a16:creationId xmlns:a16="http://schemas.microsoft.com/office/drawing/2014/main" id="{9AFC9038-4912-3E10-3E59-62FC7C5278F6}"/>
              </a:ext>
            </a:extLst>
          </p:cNvPr>
          <p:cNvPicPr>
            <a:picLocks noChangeAspect="1"/>
          </p:cNvPicPr>
          <p:nvPr/>
        </p:nvPicPr>
        <p:blipFill>
          <a:blip r:embed="rId5"/>
          <a:stretch>
            <a:fillRect/>
          </a:stretch>
        </p:blipFill>
        <p:spPr>
          <a:xfrm>
            <a:off x="6021354" y="2019423"/>
            <a:ext cx="5828636" cy="3858773"/>
          </a:xfrm>
          <a:prstGeom prst="rect">
            <a:avLst/>
          </a:prstGeom>
        </p:spPr>
      </p:pic>
      <p:pic>
        <p:nvPicPr>
          <p:cNvPr id="6" name="Picture 5">
            <a:extLst>
              <a:ext uri="{FF2B5EF4-FFF2-40B4-BE49-F238E27FC236}">
                <a16:creationId xmlns:a16="http://schemas.microsoft.com/office/drawing/2014/main" id="{FF06EB94-CE7B-5AF5-BCBE-D0B64C624B67}"/>
              </a:ext>
            </a:extLst>
          </p:cNvPr>
          <p:cNvPicPr>
            <a:picLocks noChangeAspect="1"/>
          </p:cNvPicPr>
          <p:nvPr/>
        </p:nvPicPr>
        <p:blipFill>
          <a:blip r:embed="rId6"/>
          <a:stretch>
            <a:fillRect/>
          </a:stretch>
        </p:blipFill>
        <p:spPr>
          <a:xfrm>
            <a:off x="357398" y="2028754"/>
            <a:ext cx="5673287" cy="3849731"/>
          </a:xfrm>
          <a:prstGeom prst="rect">
            <a:avLst/>
          </a:prstGeom>
        </p:spPr>
      </p:pic>
    </p:spTree>
    <p:extLst>
      <p:ext uri="{BB962C8B-B14F-4D97-AF65-F5344CB8AC3E}">
        <p14:creationId xmlns:p14="http://schemas.microsoft.com/office/powerpoint/2010/main" val="74774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a:solidFill>
                  <a:schemeClr val="bg1"/>
                </a:solidFill>
                <a:latin typeface="Ray Black" panose="02000504000000020004" pitchFamily="2" charset="-78"/>
                <a:ea typeface="Abar Low FaNum ExtraBold" pitchFamily="2" charset="-78"/>
                <a:cs typeface="Ray Black" panose="02000504000000020004" pitchFamily="2" charset="-78"/>
              </a:rPr>
              <a:t>تولیدات رسانه‌ای</a:t>
            </a:r>
            <a:endParaRPr lang="en-US"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5" name="Picture 24">
            <a:extLst>
              <a:ext uri="{FF2B5EF4-FFF2-40B4-BE49-F238E27FC236}">
                <a16:creationId xmlns:a16="http://schemas.microsoft.com/office/drawing/2014/main" id="{D5C87838-AFA4-DE31-C04D-065057E59CB0}"/>
              </a:ext>
            </a:extLst>
          </p:cNvPr>
          <p:cNvPicPr>
            <a:picLocks noChangeAspect="1"/>
          </p:cNvPicPr>
          <p:nvPr/>
        </p:nvPicPr>
        <p:blipFill>
          <a:blip r:embed="rId5"/>
          <a:stretch>
            <a:fillRect/>
          </a:stretch>
        </p:blipFill>
        <p:spPr>
          <a:xfrm>
            <a:off x="6088772" y="3743112"/>
            <a:ext cx="4063780" cy="2308287"/>
          </a:xfrm>
          <a:prstGeom prst="rect">
            <a:avLst/>
          </a:prstGeom>
        </p:spPr>
      </p:pic>
      <p:pic>
        <p:nvPicPr>
          <p:cNvPr id="31" name="Picture 30">
            <a:extLst>
              <a:ext uri="{FF2B5EF4-FFF2-40B4-BE49-F238E27FC236}">
                <a16:creationId xmlns:a16="http://schemas.microsoft.com/office/drawing/2014/main" id="{2D560B44-8A91-099D-8D2F-D3B4C11FD81F}"/>
              </a:ext>
            </a:extLst>
          </p:cNvPr>
          <p:cNvPicPr>
            <a:picLocks noChangeAspect="1"/>
          </p:cNvPicPr>
          <p:nvPr/>
        </p:nvPicPr>
        <p:blipFill>
          <a:blip r:embed="rId6"/>
          <a:stretch>
            <a:fillRect/>
          </a:stretch>
        </p:blipFill>
        <p:spPr>
          <a:xfrm>
            <a:off x="227838" y="1925273"/>
            <a:ext cx="2130519" cy="1224080"/>
          </a:xfrm>
          <a:prstGeom prst="rect">
            <a:avLst/>
          </a:prstGeom>
        </p:spPr>
      </p:pic>
      <p:pic>
        <p:nvPicPr>
          <p:cNvPr id="35" name="Picture 34">
            <a:extLst>
              <a:ext uri="{FF2B5EF4-FFF2-40B4-BE49-F238E27FC236}">
                <a16:creationId xmlns:a16="http://schemas.microsoft.com/office/drawing/2014/main" id="{ADD9ECC0-4D6C-9A7D-687D-0355952E2174}"/>
              </a:ext>
            </a:extLst>
          </p:cNvPr>
          <p:cNvPicPr>
            <a:picLocks noChangeAspect="1"/>
          </p:cNvPicPr>
          <p:nvPr/>
        </p:nvPicPr>
        <p:blipFill>
          <a:blip r:embed="rId7"/>
          <a:stretch>
            <a:fillRect/>
          </a:stretch>
        </p:blipFill>
        <p:spPr>
          <a:xfrm>
            <a:off x="2782845" y="4696938"/>
            <a:ext cx="3232377" cy="1817472"/>
          </a:xfrm>
          <a:prstGeom prst="rect">
            <a:avLst/>
          </a:prstGeom>
        </p:spPr>
      </p:pic>
      <p:pic>
        <p:nvPicPr>
          <p:cNvPr id="37" name="Picture 36">
            <a:extLst>
              <a:ext uri="{FF2B5EF4-FFF2-40B4-BE49-F238E27FC236}">
                <a16:creationId xmlns:a16="http://schemas.microsoft.com/office/drawing/2014/main" id="{7E51DE2B-A2FC-DBF3-A773-F891EAC1DC0E}"/>
              </a:ext>
            </a:extLst>
          </p:cNvPr>
          <p:cNvPicPr>
            <a:picLocks noChangeAspect="1"/>
          </p:cNvPicPr>
          <p:nvPr/>
        </p:nvPicPr>
        <p:blipFill>
          <a:blip r:embed="rId8"/>
          <a:stretch>
            <a:fillRect/>
          </a:stretch>
        </p:blipFill>
        <p:spPr>
          <a:xfrm>
            <a:off x="5988937" y="2401567"/>
            <a:ext cx="2223958" cy="1255460"/>
          </a:xfrm>
          <a:prstGeom prst="rect">
            <a:avLst/>
          </a:prstGeom>
        </p:spPr>
      </p:pic>
      <p:pic>
        <p:nvPicPr>
          <p:cNvPr id="39" name="Picture 38">
            <a:extLst>
              <a:ext uri="{FF2B5EF4-FFF2-40B4-BE49-F238E27FC236}">
                <a16:creationId xmlns:a16="http://schemas.microsoft.com/office/drawing/2014/main" id="{69CC1F72-8C40-E9A9-7BB8-6BA982010F47}"/>
              </a:ext>
            </a:extLst>
          </p:cNvPr>
          <p:cNvPicPr>
            <a:picLocks noChangeAspect="1"/>
          </p:cNvPicPr>
          <p:nvPr/>
        </p:nvPicPr>
        <p:blipFill>
          <a:blip r:embed="rId9"/>
          <a:stretch>
            <a:fillRect/>
          </a:stretch>
        </p:blipFill>
        <p:spPr>
          <a:xfrm>
            <a:off x="-20000" y="3255682"/>
            <a:ext cx="2398640" cy="1372531"/>
          </a:xfrm>
          <a:prstGeom prst="rect">
            <a:avLst/>
          </a:prstGeom>
        </p:spPr>
      </p:pic>
      <p:pic>
        <p:nvPicPr>
          <p:cNvPr id="41" name="Picture 40">
            <a:extLst>
              <a:ext uri="{FF2B5EF4-FFF2-40B4-BE49-F238E27FC236}">
                <a16:creationId xmlns:a16="http://schemas.microsoft.com/office/drawing/2014/main" id="{292BB745-CF83-8906-40E2-214513167E9A}"/>
              </a:ext>
            </a:extLst>
          </p:cNvPr>
          <p:cNvPicPr>
            <a:picLocks noChangeAspect="1"/>
          </p:cNvPicPr>
          <p:nvPr/>
        </p:nvPicPr>
        <p:blipFill>
          <a:blip r:embed="rId10"/>
          <a:stretch>
            <a:fillRect/>
          </a:stretch>
        </p:blipFill>
        <p:spPr>
          <a:xfrm>
            <a:off x="2433641" y="1670571"/>
            <a:ext cx="2085646" cy="2954278"/>
          </a:xfrm>
          <a:prstGeom prst="rect">
            <a:avLst/>
          </a:prstGeom>
        </p:spPr>
      </p:pic>
      <p:pic>
        <p:nvPicPr>
          <p:cNvPr id="43" name="Picture 42">
            <a:extLst>
              <a:ext uri="{FF2B5EF4-FFF2-40B4-BE49-F238E27FC236}">
                <a16:creationId xmlns:a16="http://schemas.microsoft.com/office/drawing/2014/main" id="{06E748C7-CC5E-8EA5-F077-980BFD8EE45B}"/>
              </a:ext>
            </a:extLst>
          </p:cNvPr>
          <p:cNvPicPr>
            <a:picLocks noChangeAspect="1"/>
          </p:cNvPicPr>
          <p:nvPr/>
        </p:nvPicPr>
        <p:blipFill>
          <a:blip r:embed="rId11"/>
          <a:stretch>
            <a:fillRect/>
          </a:stretch>
        </p:blipFill>
        <p:spPr>
          <a:xfrm>
            <a:off x="4591348" y="2299969"/>
            <a:ext cx="1326037" cy="2308287"/>
          </a:xfrm>
          <a:prstGeom prst="rect">
            <a:avLst/>
          </a:prstGeom>
        </p:spPr>
      </p:pic>
      <p:pic>
        <p:nvPicPr>
          <p:cNvPr id="45" name="Picture 44">
            <a:extLst>
              <a:ext uri="{FF2B5EF4-FFF2-40B4-BE49-F238E27FC236}">
                <a16:creationId xmlns:a16="http://schemas.microsoft.com/office/drawing/2014/main" id="{73481BFA-47A0-413A-FDC0-34D0261A3160}"/>
              </a:ext>
            </a:extLst>
          </p:cNvPr>
          <p:cNvPicPr>
            <a:picLocks noChangeAspect="1"/>
          </p:cNvPicPr>
          <p:nvPr/>
        </p:nvPicPr>
        <p:blipFill>
          <a:blip r:embed="rId12"/>
          <a:stretch>
            <a:fillRect/>
          </a:stretch>
        </p:blipFill>
        <p:spPr>
          <a:xfrm>
            <a:off x="8267363" y="1471323"/>
            <a:ext cx="3881095" cy="2190046"/>
          </a:xfrm>
          <a:prstGeom prst="rect">
            <a:avLst/>
          </a:prstGeom>
        </p:spPr>
      </p:pic>
      <p:pic>
        <p:nvPicPr>
          <p:cNvPr id="47" name="Picture 46">
            <a:extLst>
              <a:ext uri="{FF2B5EF4-FFF2-40B4-BE49-F238E27FC236}">
                <a16:creationId xmlns:a16="http://schemas.microsoft.com/office/drawing/2014/main" id="{89C719E9-6CAD-AFAF-1865-9BAF140BE7BC}"/>
              </a:ext>
            </a:extLst>
          </p:cNvPr>
          <p:cNvPicPr>
            <a:picLocks noChangeAspect="1"/>
          </p:cNvPicPr>
          <p:nvPr/>
        </p:nvPicPr>
        <p:blipFill>
          <a:blip r:embed="rId13"/>
          <a:stretch>
            <a:fillRect/>
          </a:stretch>
        </p:blipFill>
        <p:spPr>
          <a:xfrm>
            <a:off x="10207827" y="3743112"/>
            <a:ext cx="1685925" cy="2981325"/>
          </a:xfrm>
          <a:prstGeom prst="rect">
            <a:avLst/>
          </a:prstGeom>
        </p:spPr>
      </p:pic>
      <p:pic>
        <p:nvPicPr>
          <p:cNvPr id="49" name="Picture 48">
            <a:extLst>
              <a:ext uri="{FF2B5EF4-FFF2-40B4-BE49-F238E27FC236}">
                <a16:creationId xmlns:a16="http://schemas.microsoft.com/office/drawing/2014/main" id="{F4774142-83BC-527C-A1E5-9F1F5127B11B}"/>
              </a:ext>
            </a:extLst>
          </p:cNvPr>
          <p:cNvPicPr>
            <a:picLocks noChangeAspect="1"/>
          </p:cNvPicPr>
          <p:nvPr/>
        </p:nvPicPr>
        <p:blipFill>
          <a:blip r:embed="rId14"/>
          <a:stretch>
            <a:fillRect/>
          </a:stretch>
        </p:blipFill>
        <p:spPr>
          <a:xfrm>
            <a:off x="130643" y="4704265"/>
            <a:ext cx="2553385" cy="3117505"/>
          </a:xfrm>
          <a:prstGeom prst="rect">
            <a:avLst/>
          </a:prstGeom>
        </p:spPr>
      </p:pic>
    </p:spTree>
    <p:extLst>
      <p:ext uri="{BB962C8B-B14F-4D97-AF65-F5344CB8AC3E}">
        <p14:creationId xmlns:p14="http://schemas.microsoft.com/office/powerpoint/2010/main" val="2831811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1999" cy="6858000"/>
          </a:xfrm>
          <a:prstGeom prst="rect">
            <a:avLst/>
          </a:prstGeom>
          <a:solidFill>
            <a:srgbClr val="29245C"/>
          </a:solidFill>
        </p:spPr>
      </p:pic>
      <p:pic>
        <p:nvPicPr>
          <p:cNvPr id="17" name="Picture 16">
            <a:extLst>
              <a:ext uri="{FF2B5EF4-FFF2-40B4-BE49-F238E27FC236}">
                <a16:creationId xmlns:a16="http://schemas.microsoft.com/office/drawing/2014/main" id="{3A8223CF-C566-9F20-EE40-7E354B019117}"/>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 y="-12700"/>
            <a:ext cx="12191999" cy="10235680"/>
          </a:xfrm>
          <a:prstGeom prst="rect">
            <a:avLst/>
          </a:prstGeom>
        </p:spPr>
      </p:pic>
      <p:cxnSp>
        <p:nvCxnSpPr>
          <p:cNvPr id="10" name="Straight Connector 9"/>
          <p:cNvCxnSpPr/>
          <p:nvPr/>
        </p:nvCxnSpPr>
        <p:spPr>
          <a:xfrm>
            <a:off x="2000232" y="881899"/>
            <a:ext cx="759600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a:solidFill>
                  <a:schemeClr val="bg1"/>
                </a:solidFill>
                <a:latin typeface="Ray Black" panose="02000504000000020004" pitchFamily="2" charset="-78"/>
                <a:ea typeface="Abar Low FaNum ExtraBold" pitchFamily="2" charset="-78"/>
                <a:cs typeface="Ray Black" panose="02000504000000020004" pitchFamily="2" charset="-78"/>
              </a:rPr>
              <a:t>تولیدات مکتوب</a:t>
            </a:r>
            <a:endParaRPr lang="en-US"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Tree>
    <p:extLst>
      <p:ext uri="{BB962C8B-B14F-4D97-AF65-F5344CB8AC3E}">
        <p14:creationId xmlns:p14="http://schemas.microsoft.com/office/powerpoint/2010/main" val="384590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98"/>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sp>
        <p:nvSpPr>
          <p:cNvPr id="6" name="TextBox 5">
            <a:extLst>
              <a:ext uri="{FF2B5EF4-FFF2-40B4-BE49-F238E27FC236}">
                <a16:creationId xmlns:a16="http://schemas.microsoft.com/office/drawing/2014/main" id="{7DE056AF-147C-4700-4007-E2064735492F}"/>
              </a:ext>
            </a:extLst>
          </p:cNvPr>
          <p:cNvSpPr txBox="1"/>
          <p:nvPr/>
        </p:nvSpPr>
        <p:spPr>
          <a:xfrm>
            <a:off x="7698324" y="1691076"/>
            <a:ext cx="3926515" cy="4339650"/>
          </a:xfrm>
          <a:prstGeom prst="rect">
            <a:avLst/>
          </a:prstGeom>
          <a:noFill/>
        </p:spPr>
        <p:txBody>
          <a:bodyPr wrap="square">
            <a:spAutoFit/>
          </a:bodyPr>
          <a:lstStyle/>
          <a:p>
            <a:pPr marL="0" indent="0" algn="ctr">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همراهی علما و مبلغان شاخص</a:t>
            </a:r>
          </a:p>
          <a:p>
            <a:pPr marL="0" indent="0" algn="ctr">
              <a:lnSpc>
                <a:spcPct val="150000"/>
              </a:lnSpc>
              <a:buNone/>
            </a:pPr>
            <a:r>
              <a:rPr lang="fa-IR" sz="3200" dirty="0">
                <a:solidFill>
                  <a:schemeClr val="bg1"/>
                </a:solidFill>
                <a:latin typeface="Ray Black" panose="02000504000000020004" pitchFamily="2" charset="-78"/>
                <a:ea typeface="Abar Low FaNum ExtraBold" pitchFamily="2" charset="-78"/>
                <a:cs typeface="Ray Black" panose="02000504000000020004" pitchFamily="2" charset="-78"/>
              </a:rPr>
              <a:t>دعوت بزرگان</a:t>
            </a:r>
          </a:p>
          <a:p>
            <a:pPr marL="0" indent="0" algn="ctr">
              <a:lnSpc>
                <a:spcPct val="150000"/>
              </a:lnSpc>
              <a:buNone/>
            </a:pPr>
            <a:r>
              <a:rPr lang="fa-IR" sz="3200" dirty="0">
                <a:solidFill>
                  <a:schemeClr val="bg1"/>
                </a:solidFill>
                <a:latin typeface="Ray Black" panose="02000504000000020004" pitchFamily="2" charset="-78"/>
                <a:ea typeface="Abar Low FaNum ExtraBold" pitchFamily="2" charset="-78"/>
                <a:cs typeface="Ray Black" panose="02000504000000020004" pitchFamily="2" charset="-78"/>
              </a:rPr>
              <a:t>ارائه محتوا</a:t>
            </a:r>
          </a:p>
          <a:p>
            <a:pPr marL="0" indent="0" algn="ctr">
              <a:lnSpc>
                <a:spcPct val="150000"/>
              </a:lnSpc>
              <a:buNone/>
            </a:pPr>
            <a:r>
              <a:rPr lang="fa-IR" sz="3200" dirty="0">
                <a:solidFill>
                  <a:schemeClr val="bg1"/>
                </a:solidFill>
                <a:latin typeface="Ray Black" panose="02000504000000020004" pitchFamily="2" charset="-78"/>
                <a:ea typeface="Abar Low FaNum ExtraBold" pitchFamily="2" charset="-78"/>
                <a:cs typeface="Ray Black" panose="02000504000000020004" pitchFamily="2" charset="-78"/>
              </a:rPr>
              <a:t>و ...</a:t>
            </a:r>
            <a:endParaRPr lang="en-US" sz="2000"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pic>
        <p:nvPicPr>
          <p:cNvPr id="4" name="Picture 3">
            <a:extLst>
              <a:ext uri="{FF2B5EF4-FFF2-40B4-BE49-F238E27FC236}">
                <a16:creationId xmlns:a16="http://schemas.microsoft.com/office/drawing/2014/main" id="{594B66E9-4D0D-75C2-674F-0418D2A35AC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r="7839"/>
          <a:stretch/>
        </p:blipFill>
        <p:spPr>
          <a:xfrm>
            <a:off x="3783793" y="1828188"/>
            <a:ext cx="3713054" cy="2265138"/>
          </a:xfrm>
          <a:prstGeom prst="rect">
            <a:avLst/>
          </a:prstGeom>
        </p:spPr>
      </p:pic>
      <p:pic>
        <p:nvPicPr>
          <p:cNvPr id="8" name="Picture 7">
            <a:extLst>
              <a:ext uri="{FF2B5EF4-FFF2-40B4-BE49-F238E27FC236}">
                <a16:creationId xmlns:a16="http://schemas.microsoft.com/office/drawing/2014/main" id="{AB405703-DC98-F66F-CDC4-7E2C05C7B53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295422" y="4267032"/>
            <a:ext cx="4057942" cy="2281478"/>
          </a:xfrm>
          <a:prstGeom prst="rect">
            <a:avLst/>
          </a:prstGeom>
        </p:spPr>
      </p:pic>
      <p:pic>
        <p:nvPicPr>
          <p:cNvPr id="13" name="Picture 12">
            <a:extLst>
              <a:ext uri="{FF2B5EF4-FFF2-40B4-BE49-F238E27FC236}">
                <a16:creationId xmlns:a16="http://schemas.microsoft.com/office/drawing/2014/main" id="{075F6C2B-4C39-384E-FCEF-BBC274505513}"/>
              </a:ext>
            </a:extLst>
          </p:cNvPr>
          <p:cNvPicPr>
            <a:picLocks noChangeAspect="1"/>
          </p:cNvPicPr>
          <p:nvPr/>
        </p:nvPicPr>
        <p:blipFill rotWithShape="1">
          <a:blip r:embed="rId10"/>
          <a:srcRect l="8453" r="8748"/>
          <a:stretch/>
        </p:blipFill>
        <p:spPr>
          <a:xfrm>
            <a:off x="295422" y="1828188"/>
            <a:ext cx="3286894" cy="2231857"/>
          </a:xfrm>
          <a:prstGeom prst="rect">
            <a:avLst/>
          </a:prstGeom>
        </p:spPr>
      </p:pic>
      <p:pic>
        <p:nvPicPr>
          <p:cNvPr id="14" name="Picture 13">
            <a:extLst>
              <a:ext uri="{FF2B5EF4-FFF2-40B4-BE49-F238E27FC236}">
                <a16:creationId xmlns:a16="http://schemas.microsoft.com/office/drawing/2014/main" id="{0C9959A7-396A-F903-798A-E515F4121F4B}"/>
              </a:ext>
            </a:extLst>
          </p:cNvPr>
          <p:cNvPicPr>
            <a:picLocks noChangeAspect="1"/>
          </p:cNvPicPr>
          <p:nvPr/>
        </p:nvPicPr>
        <p:blipFill rotWithShape="1">
          <a:blip r:embed="rId11"/>
          <a:srcRect l="15909" r="15986"/>
          <a:stretch/>
        </p:blipFill>
        <p:spPr>
          <a:xfrm>
            <a:off x="4695153" y="4258689"/>
            <a:ext cx="2801694" cy="2363540"/>
          </a:xfrm>
          <a:prstGeom prst="rect">
            <a:avLst/>
          </a:prstGeom>
        </p:spPr>
      </p:pic>
    </p:spTree>
    <p:extLst>
      <p:ext uri="{BB962C8B-B14F-4D97-AF65-F5344CB8AC3E}">
        <p14:creationId xmlns:p14="http://schemas.microsoft.com/office/powerpoint/2010/main" val="25548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98"/>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3" name="Picture 2">
            <a:extLst>
              <a:ext uri="{FF2B5EF4-FFF2-40B4-BE49-F238E27FC236}">
                <a16:creationId xmlns:a16="http://schemas.microsoft.com/office/drawing/2014/main" id="{1298BFA2-9E21-82CD-D879-D3DD51FA7C9E}"/>
              </a:ext>
            </a:extLst>
          </p:cNvPr>
          <p:cNvPicPr>
            <a:picLocks noChangeAspect="1"/>
          </p:cNvPicPr>
          <p:nvPr/>
        </p:nvPicPr>
        <p:blipFill rotWithShape="1">
          <a:blip r:embed="rId5">
            <a:extLst>
              <a:ext uri="{28A0092B-C50C-407E-A947-70E740481C1C}">
                <a14:useLocalDpi xmlns:a14="http://schemas.microsoft.com/office/drawing/2010/main" val="0"/>
              </a:ext>
            </a:extLst>
          </a:blip>
          <a:srcRect t="34949" r="10027" b="18413"/>
          <a:stretch/>
        </p:blipFill>
        <p:spPr>
          <a:xfrm>
            <a:off x="7646913" y="4510412"/>
            <a:ext cx="3925517" cy="2034821"/>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
        <p:nvSpPr>
          <p:cNvPr id="6" name="TextBox 5">
            <a:extLst>
              <a:ext uri="{FF2B5EF4-FFF2-40B4-BE49-F238E27FC236}">
                <a16:creationId xmlns:a16="http://schemas.microsoft.com/office/drawing/2014/main" id="{7DE056AF-147C-4700-4007-E2064735492F}"/>
              </a:ext>
            </a:extLst>
          </p:cNvPr>
          <p:cNvSpPr txBox="1"/>
          <p:nvPr/>
        </p:nvSpPr>
        <p:spPr>
          <a:xfrm>
            <a:off x="6586031" y="2283922"/>
            <a:ext cx="6174995" cy="1938992"/>
          </a:xfrm>
          <a:prstGeom prst="rect">
            <a:avLst/>
          </a:prstGeom>
          <a:noFill/>
        </p:spPr>
        <p:txBody>
          <a:bodyPr wrap="square">
            <a:spAutoFit/>
          </a:bodyPr>
          <a:lstStyle/>
          <a:p>
            <a:pPr marL="0" indent="0" algn="ctr">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مبلغین</a:t>
            </a:r>
          </a:p>
          <a:p>
            <a:pPr marL="0" indent="0" algn="ctr">
              <a:lnSpc>
                <a:spcPct val="150000"/>
              </a:lnSpc>
              <a:buNone/>
            </a:pPr>
            <a:r>
              <a:rPr lang="fa-IR" sz="3600" dirty="0">
                <a:solidFill>
                  <a:schemeClr val="bg1"/>
                </a:solidFill>
                <a:latin typeface="Ray Black" panose="02000504000000020004" pitchFamily="2" charset="-78"/>
                <a:ea typeface="Abar Low FaNum ExtraBold" pitchFamily="2" charset="-78"/>
                <a:cs typeface="Ray Black" panose="02000504000000020004" pitchFamily="2" charset="-78"/>
              </a:rPr>
              <a:t>پویش یدبیضاء</a:t>
            </a:r>
            <a:endParaRPr lang="en-US" sz="1600" dirty="0">
              <a:solidFill>
                <a:schemeClr val="bg1"/>
              </a:solidFill>
              <a:latin typeface="Ray Black" panose="02000504000000020004" pitchFamily="2" charset="-78"/>
              <a:ea typeface="Abar Low FaNum ExtraBold" pitchFamily="2" charset="-78"/>
              <a:cs typeface="Ray Black" panose="02000504000000020004" pitchFamily="2" charset="-78"/>
            </a:endParaRPr>
          </a:p>
        </p:txBody>
      </p:sp>
      <p:pic>
        <p:nvPicPr>
          <p:cNvPr id="7" name="Picture 6">
            <a:extLst>
              <a:ext uri="{FF2B5EF4-FFF2-40B4-BE49-F238E27FC236}">
                <a16:creationId xmlns:a16="http://schemas.microsoft.com/office/drawing/2014/main" id="{D1B1C50A-D883-EF8B-A69A-30A99DC58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570" y="1526598"/>
            <a:ext cx="7300681" cy="5028344"/>
          </a:xfrm>
          <a:prstGeom prst="rect">
            <a:avLst/>
          </a:prstGeom>
        </p:spPr>
      </p:pic>
    </p:spTree>
    <p:extLst>
      <p:ext uri="{BB962C8B-B14F-4D97-AF65-F5344CB8AC3E}">
        <p14:creationId xmlns:p14="http://schemas.microsoft.com/office/powerpoint/2010/main" val="240846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98"/>
            <a:ext cx="12191999" cy="6858000"/>
          </a:xfrm>
          <a:prstGeom prst="rect">
            <a:avLst/>
          </a:prstGeom>
          <a:solidFill>
            <a:srgbClr val="29245C"/>
          </a:solidFill>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13" name="Picture 12">
            <a:extLst>
              <a:ext uri="{FF2B5EF4-FFF2-40B4-BE49-F238E27FC236}">
                <a16:creationId xmlns:a16="http://schemas.microsoft.com/office/drawing/2014/main" id="{F894C10F-046D-7317-5D16-F6B305A80DC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292351" y="1582507"/>
            <a:ext cx="5502812" cy="366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
        <p:nvSpPr>
          <p:cNvPr id="6" name="TextBox 5">
            <a:extLst>
              <a:ext uri="{FF2B5EF4-FFF2-40B4-BE49-F238E27FC236}">
                <a16:creationId xmlns:a16="http://schemas.microsoft.com/office/drawing/2014/main" id="{7DE056AF-147C-4700-4007-E2064735492F}"/>
              </a:ext>
            </a:extLst>
          </p:cNvPr>
          <p:cNvSpPr txBox="1"/>
          <p:nvPr/>
        </p:nvSpPr>
        <p:spPr>
          <a:xfrm>
            <a:off x="6925129" y="1258280"/>
            <a:ext cx="4553339" cy="2215991"/>
          </a:xfrm>
          <a:prstGeom prst="rect">
            <a:avLst/>
          </a:prstGeom>
          <a:noFill/>
        </p:spPr>
        <p:txBody>
          <a:bodyPr wrap="square">
            <a:spAutoFit/>
          </a:bodyPr>
          <a:lstStyle/>
          <a:p>
            <a:pPr marL="0" indent="0" algn="ctr" rtl="1">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اهل سنت</a:t>
            </a:r>
          </a:p>
          <a:p>
            <a:pPr algn="ctr" rtl="1">
              <a:lnSpc>
                <a:spcPct val="150000"/>
              </a:lnSpc>
            </a:pPr>
            <a:r>
              <a:rPr lang="fa-IR" sz="2400" dirty="0">
                <a:solidFill>
                  <a:schemeClr val="bg1"/>
                </a:solidFill>
                <a:latin typeface="Ray Black" panose="02000504000000020004" pitchFamily="2" charset="-78"/>
                <a:ea typeface="Abar Low FaNum ExtraBold" pitchFamily="2" charset="-78"/>
                <a:cs typeface="Ray Black" panose="02000504000000020004" pitchFamily="2" charset="-78"/>
              </a:rPr>
              <a:t>دوره‌های دو روزه  برای ۱۰۰۰مبلغ قرآنی</a:t>
            </a:r>
          </a:p>
          <a:p>
            <a:pPr marL="0" indent="0" algn="ctr" rtl="1">
              <a:lnSpc>
                <a:spcPct val="150000"/>
              </a:lnSpc>
              <a:buNone/>
            </a:pPr>
            <a:r>
              <a:rPr lang="fa-IR" sz="2400" dirty="0">
                <a:solidFill>
                  <a:schemeClr val="bg1"/>
                </a:solidFill>
                <a:latin typeface="Ray Black" panose="02000504000000020004" pitchFamily="2" charset="-78"/>
                <a:ea typeface="Abar Low FaNum ExtraBold" pitchFamily="2" charset="-78"/>
                <a:cs typeface="Ray Black" panose="02000504000000020004" pitchFamily="2" charset="-78"/>
              </a:rPr>
              <a:t>تقویت ۲۰۰۰محفل</a:t>
            </a:r>
          </a:p>
        </p:txBody>
      </p:sp>
      <p:pic>
        <p:nvPicPr>
          <p:cNvPr id="3" name="Picture 2">
            <a:extLst>
              <a:ext uri="{FF2B5EF4-FFF2-40B4-BE49-F238E27FC236}">
                <a16:creationId xmlns:a16="http://schemas.microsoft.com/office/drawing/2014/main" id="{0302621B-30AD-6DE1-D43F-7608D2227A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8234" y="3730856"/>
            <a:ext cx="3761415" cy="2505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723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A20FA-1682-C820-227F-73798C115D80}"/>
              </a:ext>
            </a:extLst>
          </p:cNvPr>
          <p:cNvPicPr>
            <a:picLocks noChangeAspect="1"/>
          </p:cNvPicPr>
          <p:nvPr/>
        </p:nvPicPr>
        <p:blipFill rotWithShape="1">
          <a:blip r:embed="rId2"/>
          <a:srcRect l="15846" b="5812"/>
          <a:stretch/>
        </p:blipFill>
        <p:spPr>
          <a:xfrm>
            <a:off x="-28575" y="0"/>
            <a:ext cx="12220575" cy="7158037"/>
          </a:xfrm>
          <a:prstGeom prst="rect">
            <a:avLst/>
          </a:prstGeom>
        </p:spPr>
      </p:pic>
      <p:cxnSp>
        <p:nvCxnSpPr>
          <p:cNvPr id="10" name="Straight Connector 9"/>
          <p:cNvCxnSpPr/>
          <p:nvPr/>
        </p:nvCxnSpPr>
        <p:spPr>
          <a:xfrm>
            <a:off x="2000232" y="881899"/>
            <a:ext cx="7596000"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45" y="528660"/>
            <a:ext cx="2126912" cy="917333"/>
          </a:xfrm>
          <a:prstGeom prst="rect">
            <a:avLst/>
          </a:prstGeom>
        </p:spPr>
      </p:pic>
      <p:sp>
        <p:nvSpPr>
          <p:cNvPr id="12" name="Subtitle 2"/>
          <p:cNvSpPr txBox="1">
            <a:spLocks/>
          </p:cNvSpPr>
          <p:nvPr/>
        </p:nvSpPr>
        <p:spPr>
          <a:xfrm>
            <a:off x="1162386" y="733360"/>
            <a:ext cx="3635829" cy="382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2000" b="1" dirty="0">
                <a:solidFill>
                  <a:srgbClr val="002060"/>
                </a:solidFill>
                <a:latin typeface="Ray ExtraBlack" panose="02000504000000020004" pitchFamily="2" charset="-78"/>
                <a:cs typeface="Ray ExtraBlack" panose="02000504000000020004" pitchFamily="2" charset="-78"/>
              </a:rPr>
              <a:t>رویدادها</a:t>
            </a:r>
            <a:endParaRPr lang="en-US" sz="2000" b="1" dirty="0">
              <a:solidFill>
                <a:srgbClr val="002060"/>
              </a:solidFill>
              <a:latin typeface="Ray ExtraBlack" panose="02000504000000020004" pitchFamily="2" charset="-78"/>
              <a:cs typeface="Ray ExtraBlack" panose="02000504000000020004" pitchFamily="2" charset="-7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62386" y="852889"/>
            <a:ext cx="1130326" cy="1325578"/>
          </a:xfrm>
          <a:prstGeom prst="rect">
            <a:avLst/>
          </a:prstGeom>
        </p:spPr>
      </p:pic>
      <p:sp>
        <p:nvSpPr>
          <p:cNvPr id="2" name="TextBox 1">
            <a:extLst>
              <a:ext uri="{FF2B5EF4-FFF2-40B4-BE49-F238E27FC236}">
                <a16:creationId xmlns:a16="http://schemas.microsoft.com/office/drawing/2014/main" id="{AC2A62C6-C16E-269F-FC5E-775C0D596A0D}"/>
              </a:ext>
            </a:extLst>
          </p:cNvPr>
          <p:cNvSpPr txBox="1"/>
          <p:nvPr/>
        </p:nvSpPr>
        <p:spPr>
          <a:xfrm>
            <a:off x="1727548" y="1437032"/>
            <a:ext cx="7596467" cy="3693319"/>
          </a:xfrm>
          <a:prstGeom prst="rect">
            <a:avLst/>
          </a:prstGeom>
          <a:noFill/>
        </p:spPr>
        <p:txBody>
          <a:bodyPr wrap="square">
            <a:spAutoFit/>
          </a:bodyPr>
          <a:lstStyle/>
          <a:p>
            <a:pPr marL="0" indent="0" algn="ctr" rtl="1">
              <a:lnSpc>
                <a:spcPct val="150000"/>
              </a:lnSpc>
              <a:buNone/>
            </a:pPr>
            <a:r>
              <a:rPr lang="fa-IR" sz="4400" dirty="0">
                <a:solidFill>
                  <a:schemeClr val="bg1"/>
                </a:solidFill>
                <a:latin typeface="Ray Black" panose="02000504000000020004" pitchFamily="2" charset="-78"/>
                <a:ea typeface="Abar Low FaNum ExtraBold" pitchFamily="2" charset="-78"/>
                <a:cs typeface="Ray Black" panose="02000504000000020004" pitchFamily="2" charset="-78"/>
              </a:rPr>
              <a:t>آموزش و پرورش</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مشارکت ۸۷۵هزار دانش‌آموز در پویش مسطورا در شاد</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مشارکت ۵۲۵ هزار معلم دوره ضمن خدمت فرهنگیان</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مشارکت ۳۴هزار و ۶۸۱ مدرسه </a:t>
            </a:r>
          </a:p>
          <a:p>
            <a:pPr marL="0" indent="0" algn="ctr" rtl="1">
              <a:lnSpc>
                <a:spcPct val="150000"/>
              </a:lnSpc>
              <a:buNone/>
            </a:pPr>
            <a:r>
              <a:rPr lang="fa-IR" sz="2800" dirty="0">
                <a:solidFill>
                  <a:schemeClr val="bg1"/>
                </a:solidFill>
                <a:latin typeface="Ray Black" panose="02000504000000020004" pitchFamily="2" charset="-78"/>
                <a:ea typeface="Abar Low FaNum ExtraBold" pitchFamily="2" charset="-78"/>
                <a:cs typeface="Ray Black" panose="02000504000000020004" pitchFamily="2" charset="-78"/>
              </a:rPr>
              <a:t>همراهی ویژه حدود ۲۰هزار مدیر مدرسه </a:t>
            </a:r>
          </a:p>
        </p:txBody>
      </p:sp>
    </p:spTree>
    <p:extLst>
      <p:ext uri="{BB962C8B-B14F-4D97-AF65-F5344CB8AC3E}">
        <p14:creationId xmlns:p14="http://schemas.microsoft.com/office/powerpoint/2010/main" val="4063642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C688"/>
        </a:solidFill>
        <a:effectLst/>
      </p:bgPr>
    </p:bg>
    <p:spTree>
      <p:nvGrpSpPr>
        <p:cNvPr id="1" name="">
          <a:extLst>
            <a:ext uri="{FF2B5EF4-FFF2-40B4-BE49-F238E27FC236}">
              <a16:creationId xmlns:a16="http://schemas.microsoft.com/office/drawing/2014/main" id="{2BA3184F-8AF7-8622-B987-A15164A98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5002B-C12E-2BA6-84C8-4443F2363EB9}"/>
              </a:ext>
            </a:extLst>
          </p:cNvPr>
          <p:cNvSpPr>
            <a:spLocks noGrp="1"/>
          </p:cNvSpPr>
          <p:nvPr>
            <p:ph type="title"/>
          </p:nvPr>
        </p:nvSpPr>
        <p:spPr>
          <a:xfrm>
            <a:off x="2745133" y="365125"/>
            <a:ext cx="3973286" cy="1325563"/>
          </a:xfrm>
        </p:spPr>
        <p:txBody>
          <a:bodyPr/>
          <a:lstStyle/>
          <a:p>
            <a:pPr algn="ctr"/>
            <a:r>
              <a:rPr kumimoji="0" lang="fa-IR" sz="4400" b="0" i="0" u="none" strike="noStrike" kern="1200" cap="none" spc="0" normalizeH="0" baseline="0" noProof="0" dirty="0">
                <a:ln>
                  <a:noFill/>
                </a:ln>
                <a:solidFill>
                  <a:schemeClr val="bg1"/>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آموزش و پرورش</a:t>
            </a:r>
            <a:endParaRPr lang="en-US" dirty="0">
              <a:solidFill>
                <a:schemeClr val="bg1"/>
              </a:solidFill>
              <a:latin typeface="w_Aramesh Black" panose="02000500000000020004" pitchFamily="2" charset="-78"/>
              <a:ea typeface="w_Aramesh Black" panose="02000500000000020004" pitchFamily="2" charset="-78"/>
              <a:cs typeface="w_Aramesh Black" panose="02000500000000020004" pitchFamily="2" charset="-78"/>
            </a:endParaRPr>
          </a:p>
        </p:txBody>
      </p:sp>
      <p:pic>
        <p:nvPicPr>
          <p:cNvPr id="5" name="Picture 4">
            <a:extLst>
              <a:ext uri="{FF2B5EF4-FFF2-40B4-BE49-F238E27FC236}">
                <a16:creationId xmlns:a16="http://schemas.microsoft.com/office/drawing/2014/main" id="{B5487E5C-48B3-F375-6945-D23DD3689AAF}"/>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270836" y="570239"/>
            <a:ext cx="1721055" cy="698528"/>
          </a:xfrm>
          <a:prstGeom prst="rect">
            <a:avLst/>
          </a:prstGeom>
        </p:spPr>
      </p:pic>
      <p:pic>
        <p:nvPicPr>
          <p:cNvPr id="6" name="Picture 5">
            <a:extLst>
              <a:ext uri="{FF2B5EF4-FFF2-40B4-BE49-F238E27FC236}">
                <a16:creationId xmlns:a16="http://schemas.microsoft.com/office/drawing/2014/main" id="{3BB102D8-E386-E216-E59C-C3ED63C5A5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341" b="19515"/>
          <a:stretch/>
        </p:blipFill>
        <p:spPr>
          <a:xfrm>
            <a:off x="834409" y="1924427"/>
            <a:ext cx="9515475" cy="4096139"/>
          </a:xfrm>
          <a:prstGeom prst="rect">
            <a:avLst/>
          </a:prstGeom>
        </p:spPr>
      </p:pic>
      <p:pic>
        <p:nvPicPr>
          <p:cNvPr id="10" name="Picture 9">
            <a:extLst>
              <a:ext uri="{FF2B5EF4-FFF2-40B4-BE49-F238E27FC236}">
                <a16:creationId xmlns:a16="http://schemas.microsoft.com/office/drawing/2014/main" id="{0E0F309F-7973-FA21-92DB-A4CBB175B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2188" y="536510"/>
            <a:ext cx="4132328" cy="5784980"/>
          </a:xfrm>
          <a:prstGeom prst="rect">
            <a:avLst/>
          </a:prstGeom>
        </p:spPr>
      </p:pic>
    </p:spTree>
    <p:extLst>
      <p:ext uri="{BB962C8B-B14F-4D97-AF65-F5344CB8AC3E}">
        <p14:creationId xmlns:p14="http://schemas.microsoft.com/office/powerpoint/2010/main" val="110620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369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CCE3F6-E2A0-E909-99F6-1F45E3312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4199"/>
            <a:ext cx="12192000" cy="4309601"/>
          </a:xfrm>
          <a:prstGeom prst="rect">
            <a:avLst/>
          </a:prstGeom>
        </p:spPr>
      </p:pic>
      <p:sp>
        <p:nvSpPr>
          <p:cNvPr id="6" name="Subtitle 2">
            <a:extLst>
              <a:ext uri="{FF2B5EF4-FFF2-40B4-BE49-F238E27FC236}">
                <a16:creationId xmlns:a16="http://schemas.microsoft.com/office/drawing/2014/main" id="{E8994B6E-2D7E-362A-78E1-F0E626492416}"/>
              </a:ext>
            </a:extLst>
          </p:cNvPr>
          <p:cNvSpPr txBox="1">
            <a:spLocks/>
          </p:cNvSpPr>
          <p:nvPr/>
        </p:nvSpPr>
        <p:spPr>
          <a:xfrm>
            <a:off x="2104061" y="5784979"/>
            <a:ext cx="7983878" cy="66713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26B8BD"/>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۷۰ پژوهشگر </a:t>
            </a:r>
            <a:r>
              <a:rPr kumimoji="0" lang="fa-IR" sz="2000" b="0" i="0" u="none" strike="noStrike" kern="1200" cap="none" spc="0" normalizeH="0" baseline="0" noProof="0" dirty="0">
                <a:ln>
                  <a:noFill/>
                </a:ln>
                <a:solidFill>
                  <a:srgbClr val="0F110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با راهنمایی </a:t>
            </a:r>
            <a:r>
              <a:rPr kumimoji="0" lang="fa-IR" sz="2000" b="0" i="0" u="none" strike="noStrike" kern="1200" cap="none" spc="0" normalizeH="0" baseline="0" noProof="0" dirty="0">
                <a:ln>
                  <a:noFill/>
                </a:ln>
                <a:solidFill>
                  <a:srgbClr val="26B8BD"/>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۲۵ استاد </a:t>
            </a:r>
            <a:r>
              <a:rPr kumimoji="0" lang="fa-IR" sz="2000" b="0" i="0" u="none" strike="noStrike" kern="1200" cap="none" spc="0" normalizeH="0" baseline="0" noProof="0" dirty="0">
                <a:ln>
                  <a:noFill/>
                </a:ln>
                <a:solidFill>
                  <a:srgbClr val="0F110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در </a:t>
            </a:r>
            <a:r>
              <a:rPr kumimoji="0" lang="fa-IR" sz="2000" b="0" i="0" u="none" strike="noStrike" kern="1200" cap="none" spc="0" normalizeH="0" baseline="0" noProof="0" dirty="0">
                <a:ln>
                  <a:noFill/>
                </a:ln>
                <a:solidFill>
                  <a:srgbClr val="26B8BD"/>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۱۱ کارگروه </a:t>
            </a:r>
            <a:r>
              <a:rPr kumimoji="0" lang="fa-IR" sz="2000" b="0" i="0" u="none" strike="noStrike" kern="1200" cap="none" spc="0" normalizeH="0" baseline="0" noProof="0" dirty="0">
                <a:ln>
                  <a:noFill/>
                </a:ln>
                <a:solidFill>
                  <a:srgbClr val="0F110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طی </a:t>
            </a:r>
            <a:r>
              <a:rPr kumimoji="0" lang="fa-IR" sz="2000" b="0" i="0" u="none" strike="noStrike" kern="1200" cap="none" spc="0" normalizeH="0" baseline="0" noProof="0" dirty="0">
                <a:ln>
                  <a:noFill/>
                </a:ln>
                <a:solidFill>
                  <a:srgbClr val="26B8BD"/>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۹ماه</a:t>
            </a:r>
            <a:r>
              <a:rPr kumimoji="0" lang="fa-IR" sz="2000" b="0" i="0" u="none" strike="noStrike" kern="1200" cap="none" spc="0" normalizeH="0" baseline="0" noProof="0" dirty="0">
                <a:ln>
                  <a:noFill/>
                </a:ln>
                <a:solidFill>
                  <a:srgbClr val="0F110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 این پژوهش را با بررسی روایات معصومین(ع)، نظرات ۷ اندیشمند معاصر، برگزاری فراخوان با مشارکت ۴هزار نفر و ... انجام دادند.</a:t>
            </a:r>
          </a:p>
        </p:txBody>
      </p:sp>
    </p:spTree>
    <p:extLst>
      <p:ext uri="{BB962C8B-B14F-4D97-AF65-F5344CB8AC3E}">
        <p14:creationId xmlns:p14="http://schemas.microsoft.com/office/powerpoint/2010/main" val="225000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498B3256-5CA9-1084-8904-9BBA87D1FB0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4A6AF6C-05E2-5013-DA1A-3F75A36BD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947" y="1459550"/>
            <a:ext cx="4716106" cy="1914137"/>
          </a:xfrm>
          <a:prstGeom prst="rect">
            <a:avLst/>
          </a:prstGeom>
        </p:spPr>
      </p:pic>
      <p:pic>
        <p:nvPicPr>
          <p:cNvPr id="13" name="Picture 12">
            <a:extLst>
              <a:ext uri="{FF2B5EF4-FFF2-40B4-BE49-F238E27FC236}">
                <a16:creationId xmlns:a16="http://schemas.microsoft.com/office/drawing/2014/main" id="{056CE848-7D5A-126D-B645-DA0E1EFF6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074" y="4964672"/>
            <a:ext cx="3479852" cy="1893328"/>
          </a:xfrm>
          <a:prstGeom prst="rect">
            <a:avLst/>
          </a:prstGeom>
        </p:spPr>
      </p:pic>
      <p:pic>
        <p:nvPicPr>
          <p:cNvPr id="17" name="Picture 16">
            <a:extLst>
              <a:ext uri="{FF2B5EF4-FFF2-40B4-BE49-F238E27FC236}">
                <a16:creationId xmlns:a16="http://schemas.microsoft.com/office/drawing/2014/main" id="{F2269D61-A89C-A6FD-668E-5CA5A0AA0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70826" y="4626591"/>
            <a:ext cx="1698171" cy="2001340"/>
          </a:xfrm>
          <a:prstGeom prst="rect">
            <a:avLst/>
          </a:prstGeom>
        </p:spPr>
      </p:pic>
      <p:sp>
        <p:nvSpPr>
          <p:cNvPr id="3" name="Subtitle 2">
            <a:extLst>
              <a:ext uri="{FF2B5EF4-FFF2-40B4-BE49-F238E27FC236}">
                <a16:creationId xmlns:a16="http://schemas.microsoft.com/office/drawing/2014/main" id="{84750B39-B773-7801-F045-1499BC7EE178}"/>
              </a:ext>
            </a:extLst>
          </p:cNvPr>
          <p:cNvSpPr txBox="1">
            <a:spLocks/>
          </p:cNvSpPr>
          <p:nvPr/>
        </p:nvSpPr>
        <p:spPr>
          <a:xfrm>
            <a:off x="3708401" y="3777955"/>
            <a:ext cx="4618652" cy="604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defRPr/>
            </a:pPr>
            <a:r>
              <a:rPr lang="fa-IR" dirty="0">
                <a:solidFill>
                  <a:srgbClr val="32BFC2"/>
                </a:solidFill>
                <a:latin typeface="w_Aramesh Black" panose="02000500000000020004" pitchFamily="2" charset="-78"/>
                <a:ea typeface="w_Aramesh Black" panose="02000500000000020004" pitchFamily="2" charset="-78"/>
                <a:cs typeface="w_Aramesh Black" panose="02000500000000020004" pitchFamily="2" charset="-78"/>
              </a:rPr>
              <a:t>۳. </a:t>
            </a:r>
            <a:r>
              <a:rPr lang="fa-IR" dirty="0">
                <a:solidFill>
                  <a:prstClr val="white"/>
                </a:solidFill>
                <a:latin typeface="w_Aramesh Black" panose="02000500000000020004" pitchFamily="2" charset="-78"/>
                <a:ea typeface="w_Aramesh Black" panose="02000500000000020004" pitchFamily="2" charset="-78"/>
                <a:cs typeface="w_Aramesh Black" panose="02000500000000020004" pitchFamily="2" charset="-78"/>
              </a:rPr>
              <a:t>ماه رمضان پیش رو....</a:t>
            </a:r>
            <a:endParaRPr kumimoji="0" lang="en-US" b="0" i="0" u="none" strike="noStrike" kern="1200" cap="none" spc="0" normalizeH="0" baseline="0" noProof="0" dirty="0">
              <a:ln>
                <a:noFill/>
              </a:ln>
              <a:solidFill>
                <a:prstClr val="white"/>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4" name="Subtitle 2">
            <a:extLst>
              <a:ext uri="{FF2B5EF4-FFF2-40B4-BE49-F238E27FC236}">
                <a16:creationId xmlns:a16="http://schemas.microsoft.com/office/drawing/2014/main" id="{50C2633A-A6A8-32D2-A32A-9351E87F3E61}"/>
              </a:ext>
            </a:extLst>
          </p:cNvPr>
          <p:cNvSpPr txBox="1">
            <a:spLocks/>
          </p:cNvSpPr>
          <p:nvPr/>
        </p:nvSpPr>
        <p:spPr>
          <a:xfrm>
            <a:off x="-558882" y="3654606"/>
            <a:ext cx="4618652" cy="123838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32BFC2"/>
                </a:solidFill>
                <a:latin typeface="w_Aramesh Extra Bold" panose="02000500000000020004" pitchFamily="2" charset="-78"/>
                <a:ea typeface="w_Aramesh Extra Bold" panose="02000500000000020004" pitchFamily="2" charset="-78"/>
                <a:cs typeface="w_Aramesh Extra Bold" panose="02000500000000020004" pitchFamily="2" charset="-78"/>
              </a:rPr>
              <a:t>۱. محتوا</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srgbClr val="32BFC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۲. ایده محوری</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srgbClr val="32BFC2"/>
                </a:solidFill>
                <a:latin typeface="w_Aramesh Extra Bold" panose="02000500000000020004" pitchFamily="2" charset="-78"/>
                <a:ea typeface="w_Aramesh Extra Bold" panose="02000500000000020004" pitchFamily="2" charset="-78"/>
                <a:cs typeface="w_Aramesh Extra Bold" panose="02000500000000020004" pitchFamily="2" charset="-78"/>
              </a:rPr>
              <a:t>۳. محصولات</a:t>
            </a:r>
            <a:endParaRPr kumimoji="0" lang="en-US" sz="2800" b="0" i="0" u="none" strike="noStrike" kern="1200" cap="none" spc="0" normalizeH="0" baseline="0" noProof="0" dirty="0">
              <a:ln>
                <a:noFill/>
              </a:ln>
              <a:solidFill>
                <a:srgbClr val="32BFC2"/>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spTree>
    <p:extLst>
      <p:ext uri="{BB962C8B-B14F-4D97-AF65-F5344CB8AC3E}">
        <p14:creationId xmlns:p14="http://schemas.microsoft.com/office/powerpoint/2010/main" val="61114884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37421-94DF-8AF8-EBE5-0B3A5187465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C1FA95C-A894-2D0A-319B-087A9B250A30}"/>
              </a:ext>
            </a:extLst>
          </p:cNvPr>
          <p:cNvSpPr txBox="1"/>
          <p:nvPr/>
        </p:nvSpPr>
        <p:spPr>
          <a:xfrm>
            <a:off x="887767" y="1158540"/>
            <a:ext cx="5566299" cy="5139869"/>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مکتب مقاومت</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solidFill>
                  <a:srgbClr val="00B0F0"/>
                </a:solidFill>
                <a:latin typeface="w_Aramesh Extra Bold" panose="02000500000000020004" pitchFamily="2" charset="-78"/>
                <a:ea typeface="w_Aramesh Extra Bold" panose="02000500000000020004" pitchFamily="2" charset="-78"/>
                <a:cs typeface="w_Aramesh Extra Bold" panose="02000500000000020004" pitchFamily="2" charset="-78"/>
              </a:rPr>
              <a:t>«جبهه‌ی مقاومت» </a:t>
            </a:r>
            <a:r>
              <a:rPr lang="fa-IR" sz="1600" dirty="0">
                <a:latin typeface="w_Aramesh" panose="02000500000000020004" pitchFamily="2" charset="-78"/>
                <a:ea typeface="w_Aramesh" panose="02000500000000020004" pitchFamily="2" charset="-78"/>
                <a:cs typeface="w_Aramesh" panose="02000500000000020004" pitchFamily="2" charset="-78"/>
              </a:rPr>
              <a:t>یک سخت‌افزار نیست که بشکند یا از هم فرو بریزد یا نابود بشود. «مقاومت»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ایمان</a:t>
            </a:r>
            <a:r>
              <a:rPr lang="fa-IR" sz="1600" dirty="0">
                <a:latin typeface="w_Aramesh" panose="02000500000000020004" pitchFamily="2" charset="-78"/>
                <a:ea typeface="w_Aramesh" panose="02000500000000020004" pitchFamily="2" charset="-78"/>
                <a:cs typeface="w_Aramesh" panose="02000500000000020004" pitchFamily="2" charset="-78"/>
              </a:rPr>
              <a:t> است،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تفکّر</a:t>
            </a:r>
            <a:r>
              <a:rPr lang="fa-IR" sz="1600" dirty="0">
                <a:latin typeface="w_Aramesh" panose="02000500000000020004" pitchFamily="2" charset="-78"/>
                <a:ea typeface="w_Aramesh" panose="02000500000000020004" pitchFamily="2" charset="-78"/>
                <a:cs typeface="w_Aramesh" panose="02000500000000020004" pitchFamily="2" charset="-78"/>
              </a:rPr>
              <a:t> است،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تصمیم قلبی و قطعی </a:t>
            </a:r>
            <a:r>
              <a:rPr lang="fa-IR" sz="1600" dirty="0">
                <a:latin typeface="w_Aramesh" panose="02000500000000020004" pitchFamily="2" charset="-78"/>
                <a:ea typeface="w_Aramesh" panose="02000500000000020004" pitchFamily="2" charset="-78"/>
                <a:cs typeface="w_Aramesh" panose="02000500000000020004" pitchFamily="2" charset="-78"/>
              </a:rPr>
              <a:t>و یک </a:t>
            </a:r>
            <a:r>
              <a:rPr lang="fa-IR" sz="1600" dirty="0">
                <a:solidFill>
                  <a:srgbClr val="00B0F0"/>
                </a:solidFill>
                <a:latin typeface="w_Aramesh" panose="02000500000000020004" pitchFamily="2" charset="-78"/>
                <a:ea typeface="w_Aramesh" panose="02000500000000020004" pitchFamily="2" charset="-78"/>
                <a:cs typeface="w_Aramesh" panose="02000500000000020004" pitchFamily="2" charset="-78"/>
              </a:rPr>
              <a:t>مکتب اعتقادی </a:t>
            </a:r>
            <a:r>
              <a:rPr lang="fa-IR" sz="1600" dirty="0">
                <a:latin typeface="w_Aramesh" panose="02000500000000020004" pitchFamily="2" charset="-78"/>
                <a:ea typeface="w_Aramesh" panose="02000500000000020004" pitchFamily="2" charset="-78"/>
                <a:cs typeface="w_Aramesh" panose="02000500000000020004" pitchFamily="2" charset="-78"/>
              </a:rPr>
              <a:t>است.</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جز با سینه سپر کردن در مقابل ستمگر و ظالم و زورگو، نمی‌شود انسان راه خودش را ادامه بدهد؛ مقاومت یعنی این.</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مقاومت به معنای ایستادگی در مقابل سلطه‌ی آمریکا و هر سلطه‌گر دیگری است؛ مقاومت یعنی ملّتها نوکر قدرتِ برتری مثل آمریکا و امثال اینها نشوند؛ مقاومت به این معنا، در باور ملّتهای منطقه ریشه دارد.</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جبهه‌ی مقاومت این است: هر چه فشار بیاورید، محکم‌تر می‌شود؛ هر چه جنایت کنید، پُرانگیزه‌تر می‌شود؛ هر چه با آنها بجنگید، گسترده‌تر می‌شود.</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latin typeface="w_Aramesh" panose="02000500000000020004" pitchFamily="2" charset="-78"/>
                <a:ea typeface="w_Aramesh" panose="02000500000000020004" pitchFamily="2" charset="-78"/>
                <a:cs typeface="w_Aramesh" panose="02000500000000020004" pitchFamily="2" charset="-78"/>
              </a:rPr>
              <a:t> به حول و قوّه‌ی الهی، گستره‌ی مقاومت، بیش از گذشته تمام منطقه را فرا خواهد گرفت. </a:t>
            </a:r>
          </a:p>
          <a:p>
            <a:pPr marL="0" marR="0" lvl="0" indent="0" defTabSz="914400" rtl="1" eaLnBrk="1" fontAlgn="auto" latinLnBrk="0" hangingPunct="1">
              <a:lnSpc>
                <a:spcPct val="150000"/>
              </a:lnSpc>
              <a:spcBef>
                <a:spcPts val="0"/>
              </a:spcBef>
              <a:spcAft>
                <a:spcPts val="0"/>
              </a:spcAft>
              <a:buClrTx/>
              <a:buSzTx/>
              <a:buFontTx/>
              <a:buNone/>
              <a:tabLst/>
              <a:defRPr/>
            </a:pPr>
            <a:r>
              <a:rPr lang="fa-IR" b="1" dirty="0">
                <a:solidFill>
                  <a:srgbClr val="32BFC2"/>
                </a:solidFill>
                <a:latin typeface="w_Aramesh" panose="02000500000000020004" pitchFamily="2" charset="-78"/>
                <a:ea typeface="w_Aramesh" panose="02000500000000020004" pitchFamily="2" charset="-78"/>
                <a:cs typeface="w_Aramesh" panose="02000500000000020004" pitchFamily="2" charset="-78"/>
              </a:rPr>
              <a:t>۲۱آذر۱۴۰۳</a:t>
            </a:r>
          </a:p>
        </p:txBody>
      </p:sp>
      <p:pic>
        <p:nvPicPr>
          <p:cNvPr id="3" name="Picture 2">
            <a:extLst>
              <a:ext uri="{FF2B5EF4-FFF2-40B4-BE49-F238E27FC236}">
                <a16:creationId xmlns:a16="http://schemas.microsoft.com/office/drawing/2014/main" id="{C92EB8E4-AFA2-057A-8F9C-47A9D1475855}"/>
              </a:ext>
            </a:extLst>
          </p:cNvPr>
          <p:cNvPicPr>
            <a:picLocks noChangeAspect="1"/>
          </p:cNvPicPr>
          <p:nvPr/>
        </p:nvPicPr>
        <p:blipFill>
          <a:blip r:embed="rId2">
            <a:extLst>
              <a:ext uri="{28A0092B-C50C-407E-A947-70E740481C1C}">
                <a14:useLocalDpi xmlns:a14="http://schemas.microsoft.com/office/drawing/2010/main" val="0"/>
              </a:ext>
            </a:extLst>
          </a:blip>
          <a:srcRect l="27788" t="-2632" r="20194" b="2632"/>
          <a:stretch/>
        </p:blipFill>
        <p:spPr>
          <a:xfrm>
            <a:off x="6889071" y="171450"/>
            <a:ext cx="5086905" cy="6515100"/>
          </a:xfrm>
          <a:prstGeom prst="rect">
            <a:avLst/>
          </a:prstGeom>
        </p:spPr>
      </p:pic>
      <p:cxnSp>
        <p:nvCxnSpPr>
          <p:cNvPr id="2" name="Straight Connector 1">
            <a:extLst>
              <a:ext uri="{FF2B5EF4-FFF2-40B4-BE49-F238E27FC236}">
                <a16:creationId xmlns:a16="http://schemas.microsoft.com/office/drawing/2014/main" id="{8AC5ED9C-7AE5-3E4C-1930-5F550FF88350}"/>
              </a:ext>
            </a:extLst>
          </p:cNvPr>
          <p:cNvCxnSpPr>
            <a:cxnSpLocks/>
          </p:cNvCxnSpPr>
          <p:nvPr/>
        </p:nvCxnSpPr>
        <p:spPr>
          <a:xfrm>
            <a:off x="887767" y="1579333"/>
            <a:ext cx="3481073"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367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8301ED-DCDA-2101-C09B-7CA8A9538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4F405C7C-3553-C11A-411A-5590BFD2C6DE}"/>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21061216-A3D1-4436-704C-02CD3C789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5" y="327004"/>
            <a:ext cx="2126912" cy="917333"/>
          </a:xfrm>
          <a:prstGeom prst="rect">
            <a:avLst/>
          </a:prstGeom>
        </p:spPr>
      </p:pic>
      <p:sp>
        <p:nvSpPr>
          <p:cNvPr id="9" name="Subtitle 2">
            <a:extLst>
              <a:ext uri="{FF2B5EF4-FFF2-40B4-BE49-F238E27FC236}">
                <a16:creationId xmlns:a16="http://schemas.microsoft.com/office/drawing/2014/main" id="{4BECD136-37EC-41DE-DC94-2252C0EEF4CC}"/>
              </a:ext>
            </a:extLst>
          </p:cNvPr>
          <p:cNvSpPr txBox="1">
            <a:spLocks/>
          </p:cNvSpPr>
          <p:nvPr/>
        </p:nvSpPr>
        <p:spPr>
          <a:xfrm>
            <a:off x="481702"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۳۰ آیه ماه مبارک</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017EC760-3E08-0B1F-39A9-0935E4671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4" name="Subtitle 2">
            <a:extLst>
              <a:ext uri="{FF2B5EF4-FFF2-40B4-BE49-F238E27FC236}">
                <a16:creationId xmlns:a16="http://schemas.microsoft.com/office/drawing/2014/main" id="{C6494C83-3135-80FC-088B-04715D8D2A0F}"/>
              </a:ext>
            </a:extLst>
          </p:cNvPr>
          <p:cNvSpPr txBox="1">
            <a:spLocks/>
          </p:cNvSpPr>
          <p:nvPr/>
        </p:nvSpPr>
        <p:spPr>
          <a:xfrm>
            <a:off x="-134289" y="2117326"/>
            <a:ext cx="5897482" cy="4680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0F110A"/>
                </a:solidFill>
                <a:effectLst/>
                <a:uLnTx/>
                <a:uFillTx/>
                <a:latin typeface="Ray Black" panose="02000504000000020004" pitchFamily="2" charset="-78"/>
                <a:ea typeface="Abar Low FaNum ExtraBold" pitchFamily="2" charset="-78"/>
                <a:cs typeface="Ray Black" panose="02000504000000020004" pitchFamily="2" charset="-78"/>
              </a:rPr>
              <a:t>ویژگی‌های ۳۰ آیه انتخاب شده</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۳۰ آیه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همگی از گنجینه آیات</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۴ آیه از ۵ آیه اول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پژوهش و غرر آیات مقام معظم رهبری</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۶۵درصد</a:t>
            </a:r>
            <a:r>
              <a:rPr lang="fa-IR" sz="2000" dirty="0">
                <a:solidFill>
                  <a:srgbClr val="00B0F0"/>
                </a:solidFill>
                <a:latin typeface="Ray Black" panose="02000504000000020004" pitchFamily="2" charset="-78"/>
                <a:ea typeface="Abar Low FaNum ExtraBold" pitchFamily="2" charset="-78"/>
                <a:cs typeface="Ray Black" panose="02000504000000020004" pitchFamily="2" charset="-78"/>
              </a:rPr>
              <a:t>،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از آیات پرتکرار و مورد تأکید مقام معظم رهبری</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۷۰درصد،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از آیات مأنوس</a:t>
            </a:r>
            <a:endParaRPr lang="fa-IR" sz="3200" dirty="0">
              <a:solidFill>
                <a:srgbClr val="00B0F0"/>
              </a:solidFill>
              <a:latin typeface="Ray Black" panose="02000504000000020004" pitchFamily="2" charset="-78"/>
              <a:ea typeface="Abar Low FaNum ExtraBold" pitchFamily="2" charset="-78"/>
              <a:cs typeface="Ray Black" panose="02000504000000020004" pitchFamily="2" charset="-78"/>
            </a:endParaRP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۷۰درصد</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 از آیات خیلی خوش‌خوان</a:t>
            </a:r>
          </a:p>
          <a:p>
            <a:pPr marL="0" indent="0" algn="r" rtl="1">
              <a:buNone/>
              <a:defRPr/>
            </a:pPr>
            <a:r>
              <a:rPr lang="fa-IR" sz="3200" dirty="0">
                <a:solidFill>
                  <a:srgbClr val="00B0F0"/>
                </a:solidFill>
                <a:latin typeface="Ray Black" panose="02000504000000020004" pitchFamily="2" charset="-78"/>
                <a:ea typeface="Abar Low FaNum ExtraBold" pitchFamily="2" charset="-78"/>
                <a:cs typeface="Ray Black" panose="02000504000000020004" pitchFamily="2" charset="-78"/>
              </a:rPr>
              <a:t>۵۵درصد</a:t>
            </a:r>
            <a:r>
              <a:rPr lang="fa-IR" sz="2000" dirty="0">
                <a:solidFill>
                  <a:srgbClr val="00B0F0"/>
                </a:solidFill>
                <a:latin typeface="Ray Black" panose="02000504000000020004" pitchFamily="2" charset="-78"/>
                <a:ea typeface="Abar Low FaNum ExtraBold" pitchFamily="2" charset="-78"/>
                <a:cs typeface="Ray Black" panose="02000504000000020004" pitchFamily="2" charset="-78"/>
              </a:rPr>
              <a:t>، </a:t>
            </a:r>
            <a:r>
              <a:rPr lang="fa-IR" sz="1800" dirty="0">
                <a:solidFill>
                  <a:srgbClr val="00B0F0"/>
                </a:solidFill>
                <a:latin typeface="Ray Black" panose="02000504000000020004" pitchFamily="2" charset="-78"/>
                <a:ea typeface="Abar Low FaNum ExtraBold" pitchFamily="2" charset="-78"/>
                <a:cs typeface="Ray Black" panose="02000504000000020004" pitchFamily="2" charset="-78"/>
              </a:rPr>
              <a:t>از آیات مرتبط با مقاومت</a:t>
            </a:r>
            <a:endParaRPr lang="fa-IR" sz="1800" dirty="0">
              <a:solidFill>
                <a:prstClr val="white"/>
              </a:solidFill>
              <a:latin typeface="Ray Black" panose="02000504000000020004" pitchFamily="2" charset="-78"/>
              <a:ea typeface="Abar Low FaNum ExtraBold" pitchFamily="2" charset="-78"/>
              <a:cs typeface="Ray Black" panose="02000504000000020004" pitchFamily="2" charset="-78"/>
            </a:endParaRPr>
          </a:p>
          <a:p>
            <a:pPr marL="0" indent="0" algn="r" rtl="1">
              <a:buNone/>
              <a:defRPr/>
            </a:pPr>
            <a:endParaRPr lang="fa-IR" sz="1800" dirty="0">
              <a:solidFill>
                <a:srgbClr val="00B0F0"/>
              </a:solidFill>
              <a:latin typeface="Ray Black" panose="02000504000000020004" pitchFamily="2" charset="-78"/>
              <a:ea typeface="Abar Low FaNum ExtraBold" pitchFamily="2" charset="-78"/>
              <a:cs typeface="Ray Black" panose="02000504000000020004" pitchFamily="2" charset="-78"/>
            </a:endParaRPr>
          </a:p>
        </p:txBody>
      </p:sp>
      <p:pic>
        <p:nvPicPr>
          <p:cNvPr id="11" name="Picture 10">
            <a:extLst>
              <a:ext uri="{FF2B5EF4-FFF2-40B4-BE49-F238E27FC236}">
                <a16:creationId xmlns:a16="http://schemas.microsoft.com/office/drawing/2014/main" id="{50DE0EDC-6E26-FFE6-7041-3E6180AA02E1}"/>
              </a:ext>
            </a:extLst>
          </p:cNvPr>
          <p:cNvPicPr>
            <a:picLocks noChangeAspect="1"/>
          </p:cNvPicPr>
          <p:nvPr/>
        </p:nvPicPr>
        <p:blipFill>
          <a:blip r:embed="rId5"/>
          <a:stretch>
            <a:fillRect/>
          </a:stretch>
        </p:blipFill>
        <p:spPr>
          <a:xfrm>
            <a:off x="5853935" y="2060898"/>
            <a:ext cx="5897482" cy="3685926"/>
          </a:xfrm>
          <a:prstGeom prst="rect">
            <a:avLst/>
          </a:prstGeom>
        </p:spPr>
      </p:pic>
    </p:spTree>
    <p:extLst>
      <p:ext uri="{BB962C8B-B14F-4D97-AF65-F5344CB8AC3E}">
        <p14:creationId xmlns:p14="http://schemas.microsoft.com/office/powerpoint/2010/main" val="2319088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C3FE0-27D5-52D8-F845-D681ED3F258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A484548-D86A-BD73-94CF-ACBE356A8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8BD84D37-B8F7-CB6F-02ED-F0B7E1861F7A}"/>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9C4F2E75-A02F-B501-C848-70B6EDEC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9589E0CF-D816-67CB-66D1-A57DA0E3B2DB}"/>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B4EF4C7A-D0DF-2597-B432-29FCD83F8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pic>
        <p:nvPicPr>
          <p:cNvPr id="4" name="Graphic 3">
            <a:extLst>
              <a:ext uri="{FF2B5EF4-FFF2-40B4-BE49-F238E27FC236}">
                <a16:creationId xmlns:a16="http://schemas.microsoft.com/office/drawing/2014/main" id="{D28BC10C-CD00-9179-1A56-EC4B1D2760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0562" y="2020387"/>
            <a:ext cx="4334388" cy="4330699"/>
          </a:xfrm>
          <a:prstGeom prst="rect">
            <a:avLst/>
          </a:prstGeom>
        </p:spPr>
      </p:pic>
      <p:sp>
        <p:nvSpPr>
          <p:cNvPr id="5" name="TextBox 4">
            <a:extLst>
              <a:ext uri="{FF2B5EF4-FFF2-40B4-BE49-F238E27FC236}">
                <a16:creationId xmlns:a16="http://schemas.microsoft.com/office/drawing/2014/main" id="{AB7584E1-2561-0987-AAA2-A627115F66FB}"/>
              </a:ext>
            </a:extLst>
          </p:cNvPr>
          <p:cNvSpPr txBox="1"/>
          <p:nvPr/>
        </p:nvSpPr>
        <p:spPr>
          <a:xfrm>
            <a:off x="9069220" y="5453216"/>
            <a:ext cx="1477071" cy="461665"/>
          </a:xfrm>
          <a:prstGeom prst="rect">
            <a:avLst/>
          </a:prstGeom>
          <a:noFill/>
        </p:spPr>
        <p:txBody>
          <a:bodyPr wrap="square">
            <a:spAutoFit/>
          </a:bodyPr>
          <a:lstStyle/>
          <a:p>
            <a:pPr algn="ctr" rtl="1"/>
            <a:r>
              <a:rPr lang="fa-IR" sz="2400" b="1" dirty="0">
                <a:solidFill>
                  <a:schemeClr val="bg1"/>
                </a:solidFill>
                <a:latin typeface="Ray ExtraBlack" panose="02000504000000020004" pitchFamily="2" charset="-78"/>
                <a:cs typeface="Ray ExtraBlack" panose="02000504000000020004" pitchFamily="2" charset="-78"/>
              </a:rPr>
              <a:t>امتداد</a:t>
            </a:r>
            <a:endParaRPr lang="en-US" sz="2400" dirty="0">
              <a:solidFill>
                <a:schemeClr val="bg1"/>
              </a:solidFill>
            </a:endParaRPr>
          </a:p>
        </p:txBody>
      </p:sp>
      <p:sp>
        <p:nvSpPr>
          <p:cNvPr id="11" name="TextBox 10">
            <a:extLst>
              <a:ext uri="{FF2B5EF4-FFF2-40B4-BE49-F238E27FC236}">
                <a16:creationId xmlns:a16="http://schemas.microsoft.com/office/drawing/2014/main" id="{4579BBE6-E842-197A-CB0D-C38EBFE14195}"/>
              </a:ext>
            </a:extLst>
          </p:cNvPr>
          <p:cNvSpPr txBox="1"/>
          <p:nvPr/>
        </p:nvSpPr>
        <p:spPr>
          <a:xfrm>
            <a:off x="-91634" y="2152313"/>
            <a:ext cx="7009705" cy="4085734"/>
          </a:xfrm>
          <a:prstGeom prst="rect">
            <a:avLst/>
          </a:prstGeom>
          <a:noFill/>
        </p:spPr>
        <p:txBody>
          <a:bodyPr wrap="square">
            <a:spAutoFit/>
          </a:bodyPr>
          <a:lstStyle/>
          <a:p>
            <a:pPr algn="r" rtl="1">
              <a:lnSpc>
                <a:spcPct val="150000"/>
              </a:lnSpc>
            </a:pPr>
            <a:r>
              <a:rPr lang="fa-IR" sz="2400" b="1" dirty="0">
                <a:latin typeface="w_Aramesh" panose="02000500000000020004" pitchFamily="2" charset="-78"/>
                <a:ea typeface="w_Aramesh" panose="02000500000000020004" pitchFamily="2" charset="-78"/>
                <a:cs typeface="w_Aramesh" panose="02000500000000020004" pitchFamily="2" charset="-78"/>
              </a:rPr>
              <a:t> </a:t>
            </a:r>
          </a:p>
          <a:p>
            <a:pPr algn="r" rtl="1">
              <a:lnSpc>
                <a:spcPct val="150000"/>
              </a:lnSpc>
            </a:pPr>
            <a:r>
              <a:rPr lang="fa-IR" sz="1400" dirty="0">
                <a:latin typeface="w_Aramesh" panose="02000500000000020004" pitchFamily="2" charset="-78"/>
                <a:ea typeface="w_Aramesh" panose="02000500000000020004" pitchFamily="2" charset="-78"/>
                <a:cs typeface="w_Aramesh" panose="02000500000000020004" pitchFamily="2" charset="-78"/>
              </a:rPr>
              <a:t>اگر اولا</a:t>
            </a:r>
            <a:endParaRPr lang="fa-IR" sz="1400" b="1" dirty="0">
              <a:latin typeface="w_Aramesh" panose="02000500000000020004" pitchFamily="2" charset="-78"/>
              <a:ea typeface="w_Aramesh" panose="02000500000000020004" pitchFamily="2" charset="-78"/>
              <a:cs typeface="w_Aramesh" panose="02000500000000020004" pitchFamily="2" charset="-78"/>
            </a:endParaRPr>
          </a:p>
          <a:p>
            <a:pPr algn="r" rtl="1">
              <a:lnSpc>
                <a:spcPct val="150000"/>
              </a:lnSpc>
            </a:pPr>
            <a:r>
              <a:rPr lang="fa-IR" sz="2000" b="1" dirty="0">
                <a:latin typeface="w_Aramesh" panose="02000500000000020004" pitchFamily="2" charset="-78"/>
                <a:ea typeface="w_Aramesh" panose="02000500000000020004" pitchFamily="2" charset="-78"/>
                <a:cs typeface="w_Aramesh" panose="02000500000000020004" pitchFamily="2" charset="-78"/>
              </a:rPr>
              <a:t>سبک زندگی مؤمنان به اخوت و ولایت و به‌هم‌پیوستگی بیانجامد</a:t>
            </a:r>
          </a:p>
          <a:p>
            <a:pPr algn="r" rtl="1">
              <a:lnSpc>
                <a:spcPct val="150000"/>
              </a:lnSpc>
            </a:pPr>
            <a:r>
              <a:rPr lang="fa-IR" sz="1400" dirty="0">
                <a:latin typeface="w_Aramesh" panose="02000500000000020004" pitchFamily="2" charset="-78"/>
                <a:ea typeface="w_Aramesh" panose="02000500000000020004" pitchFamily="2" charset="-78"/>
                <a:cs typeface="w_Aramesh" panose="02000500000000020004" pitchFamily="2" charset="-78"/>
              </a:rPr>
              <a:t>و ثانیا </a:t>
            </a:r>
          </a:p>
          <a:p>
            <a:pPr algn="r" rtl="1">
              <a:lnSpc>
                <a:spcPct val="150000"/>
              </a:lnSpc>
            </a:pPr>
            <a:r>
              <a:rPr lang="fa-IR" sz="2000" b="1" dirty="0">
                <a:latin typeface="w_Aramesh" panose="02000500000000020004" pitchFamily="2" charset="-78"/>
                <a:ea typeface="w_Aramesh" panose="02000500000000020004" pitchFamily="2" charset="-78"/>
                <a:cs typeface="w_Aramesh" panose="02000500000000020004" pitchFamily="2" charset="-78"/>
              </a:rPr>
              <a:t>مؤمنان در سبک زندگی خود به وظایفشان نسبت به هم عمل کنند، </a:t>
            </a:r>
          </a:p>
          <a:p>
            <a:pPr algn="r" rtl="1">
              <a:lnSpc>
                <a:spcPct val="150000"/>
              </a:lnSpc>
            </a:pPr>
            <a:r>
              <a:rPr lang="fa-IR" sz="1400" dirty="0">
                <a:latin typeface="w_Aramesh" panose="02000500000000020004" pitchFamily="2" charset="-78"/>
                <a:ea typeface="w_Aramesh" panose="02000500000000020004" pitchFamily="2" charset="-78"/>
                <a:cs typeface="w_Aramesh" panose="02000500000000020004" pitchFamily="2" charset="-78"/>
              </a:rPr>
              <a:t>از جمله دستگیری و انفاق و رعایت حقوق همدیگر  و ثالثا</a:t>
            </a:r>
          </a:p>
          <a:p>
            <a:pPr algn="r" rtl="1">
              <a:lnSpc>
                <a:spcPct val="150000"/>
              </a:lnSpc>
            </a:pPr>
            <a:r>
              <a:rPr lang="fa-IR" sz="2000" b="1" dirty="0">
                <a:latin typeface="w_Aramesh" panose="02000500000000020004" pitchFamily="2" charset="-78"/>
                <a:ea typeface="w_Aramesh" panose="02000500000000020004" pitchFamily="2" charset="-78"/>
                <a:cs typeface="w_Aramesh" panose="02000500000000020004" pitchFamily="2" charset="-78"/>
              </a:rPr>
              <a:t>ولایت دشمنان خدا را نفی کنند </a:t>
            </a:r>
            <a:r>
              <a:rPr lang="fa-IR" sz="1700" b="1" dirty="0">
                <a:latin typeface="w_Aramesh" panose="02000500000000020004" pitchFamily="2" charset="-78"/>
                <a:ea typeface="w_Aramesh" panose="02000500000000020004" pitchFamily="2" charset="-78"/>
                <a:cs typeface="w_Aramesh" panose="02000500000000020004" pitchFamily="2" charset="-78"/>
              </a:rPr>
              <a:t>و </a:t>
            </a:r>
            <a:r>
              <a:rPr lang="fa-IR" b="1" dirty="0">
                <a:latin typeface="w_Aramesh" panose="02000500000000020004" pitchFamily="2" charset="-78"/>
                <a:ea typeface="w_Aramesh" panose="02000500000000020004" pitchFamily="2" charset="-78"/>
                <a:cs typeface="w_Aramesh" panose="02000500000000020004" pitchFamily="2" charset="-78"/>
              </a:rPr>
              <a:t>در راستای امر ولی‌الهی با دشمن مبارزه کنند،</a:t>
            </a:r>
            <a:endParaRPr lang="fa-IR" sz="1600" b="1" dirty="0">
              <a:latin typeface="w_Aramesh" panose="02000500000000020004" pitchFamily="2" charset="-78"/>
              <a:ea typeface="w_Aramesh" panose="02000500000000020004" pitchFamily="2" charset="-78"/>
              <a:cs typeface="w_Aramesh" panose="02000500000000020004" pitchFamily="2" charset="-78"/>
            </a:endParaRPr>
          </a:p>
          <a:p>
            <a:pPr algn="r" rtl="1">
              <a:lnSpc>
                <a:spcPct val="150000"/>
              </a:lnSpc>
            </a:pPr>
            <a:endParaRPr lang="fa-IR" sz="1400" dirty="0">
              <a:solidFill>
                <a:prstClr val="black"/>
              </a:solidFill>
              <a:latin typeface="w_Aramesh" panose="02000500000000020004" pitchFamily="2" charset="-78"/>
              <a:ea typeface="w_Aramesh" panose="02000500000000020004" pitchFamily="2" charset="-78"/>
              <a:cs typeface="w_Aramesh" panose="02000500000000020004" pitchFamily="2" charset="-78"/>
            </a:endParaRPr>
          </a:p>
          <a:p>
            <a:pPr algn="r" rtl="1">
              <a:lnSpc>
                <a:spcPct val="150000"/>
              </a:lnSpc>
            </a:pPr>
            <a:r>
              <a:rPr lang="fa-IR" sz="1400" dirty="0">
                <a:solidFill>
                  <a:prstClr val="black"/>
                </a:solidFill>
                <a:latin typeface="w_Aramesh" panose="02000500000000020004" pitchFamily="2" charset="-78"/>
                <a:ea typeface="w_Aramesh" panose="02000500000000020004" pitchFamily="2" charset="-78"/>
                <a:cs typeface="w_Aramesh" panose="02000500000000020004" pitchFamily="2" charset="-78"/>
              </a:rPr>
              <a:t>قطعا چنین امتی بااستقامت بر این مسیر درست، بر اساس وعده‌های الهی به پیروزی نهایی دست پیدا خواهد کرد.</a:t>
            </a:r>
          </a:p>
          <a:p>
            <a:pPr algn="r" rtl="1">
              <a:lnSpc>
                <a:spcPct val="150000"/>
              </a:lnSpc>
            </a:pPr>
            <a:endParaRPr lang="fa-IR" sz="1900" b="1" dirty="0">
              <a:latin typeface="w_Aramesh" panose="02000500000000020004" pitchFamily="2" charset="-78"/>
              <a:ea typeface="w_Aramesh" panose="02000500000000020004" pitchFamily="2" charset="-78"/>
              <a:cs typeface="w_Aramesh" panose="02000500000000020004" pitchFamily="2" charset="-78"/>
            </a:endParaRPr>
          </a:p>
        </p:txBody>
      </p:sp>
      <p:pic>
        <p:nvPicPr>
          <p:cNvPr id="12" name="Graphic 11">
            <a:extLst>
              <a:ext uri="{FF2B5EF4-FFF2-40B4-BE49-F238E27FC236}">
                <a16:creationId xmlns:a16="http://schemas.microsoft.com/office/drawing/2014/main" id="{E508307C-9B7D-843B-C2A5-478CA75089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8108" y="2983605"/>
            <a:ext cx="618154" cy="617628"/>
          </a:xfrm>
          <a:prstGeom prst="rect">
            <a:avLst/>
          </a:prstGeom>
        </p:spPr>
      </p:pic>
      <p:pic>
        <p:nvPicPr>
          <p:cNvPr id="13" name="Graphic 12">
            <a:extLst>
              <a:ext uri="{FF2B5EF4-FFF2-40B4-BE49-F238E27FC236}">
                <a16:creationId xmlns:a16="http://schemas.microsoft.com/office/drawing/2014/main" id="{D0B61978-BE87-0CC4-81C4-759B29DF9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8108" y="3841488"/>
            <a:ext cx="618154" cy="617628"/>
          </a:xfrm>
          <a:prstGeom prst="rect">
            <a:avLst/>
          </a:prstGeom>
        </p:spPr>
      </p:pic>
      <p:pic>
        <p:nvPicPr>
          <p:cNvPr id="14" name="Graphic 13">
            <a:extLst>
              <a:ext uri="{FF2B5EF4-FFF2-40B4-BE49-F238E27FC236}">
                <a16:creationId xmlns:a16="http://schemas.microsoft.com/office/drawing/2014/main" id="{308A2A6F-56B1-4E3A-E0B9-FA19EC19CD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8108" y="4699371"/>
            <a:ext cx="618154" cy="617628"/>
          </a:xfrm>
          <a:prstGeom prst="rect">
            <a:avLst/>
          </a:prstGeom>
        </p:spPr>
      </p:pic>
      <p:sp>
        <p:nvSpPr>
          <p:cNvPr id="15" name="Subtitle 2">
            <a:extLst>
              <a:ext uri="{FF2B5EF4-FFF2-40B4-BE49-F238E27FC236}">
                <a16:creationId xmlns:a16="http://schemas.microsoft.com/office/drawing/2014/main" id="{30DDC079-26E0-2E9D-2CEA-B4E8DEBB377E}"/>
              </a:ext>
            </a:extLst>
          </p:cNvPr>
          <p:cNvSpPr txBox="1">
            <a:spLocks/>
          </p:cNvSpPr>
          <p:nvPr/>
        </p:nvSpPr>
        <p:spPr>
          <a:xfrm>
            <a:off x="6675383" y="3137611"/>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۱</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6" name="Subtitle 2">
            <a:extLst>
              <a:ext uri="{FF2B5EF4-FFF2-40B4-BE49-F238E27FC236}">
                <a16:creationId xmlns:a16="http://schemas.microsoft.com/office/drawing/2014/main" id="{08ED5B2B-C962-E0AA-9B86-67AF2361030D}"/>
              </a:ext>
            </a:extLst>
          </p:cNvPr>
          <p:cNvSpPr txBox="1">
            <a:spLocks/>
          </p:cNvSpPr>
          <p:nvPr/>
        </p:nvSpPr>
        <p:spPr>
          <a:xfrm>
            <a:off x="6675383" y="4013544"/>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۲</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7" name="Subtitle 2">
            <a:extLst>
              <a:ext uri="{FF2B5EF4-FFF2-40B4-BE49-F238E27FC236}">
                <a16:creationId xmlns:a16="http://schemas.microsoft.com/office/drawing/2014/main" id="{BE964410-F0E1-D32B-489E-44931FC0413C}"/>
              </a:ext>
            </a:extLst>
          </p:cNvPr>
          <p:cNvSpPr txBox="1">
            <a:spLocks/>
          </p:cNvSpPr>
          <p:nvPr/>
        </p:nvSpPr>
        <p:spPr>
          <a:xfrm>
            <a:off x="6675383" y="4880993"/>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۳</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0577430B-F211-FB4E-C60B-939AFE58A968}"/>
              </a:ext>
            </a:extLst>
          </p:cNvPr>
          <p:cNvSpPr txBox="1"/>
          <p:nvPr/>
        </p:nvSpPr>
        <p:spPr>
          <a:xfrm>
            <a:off x="1598382" y="1275484"/>
            <a:ext cx="7212417" cy="1023357"/>
          </a:xfrm>
          <a:prstGeom prst="rect">
            <a:avLst/>
          </a:prstGeom>
          <a:noFill/>
        </p:spPr>
        <p:txBody>
          <a:bodyPr wrap="square">
            <a:spAutoFit/>
          </a:bodyPr>
          <a:lstStyle/>
          <a:p>
            <a:pPr algn="r" rtl="1">
              <a:lnSpc>
                <a:spcPct val="150000"/>
              </a:lnSpc>
            </a:pPr>
            <a:r>
              <a:rPr lang="fa-IR" sz="4400" b="1" dirty="0">
                <a:latin typeface="w_Aramesh Black" panose="02000500000000020004" pitchFamily="2" charset="-78"/>
                <a:ea typeface="w_Aramesh Black" panose="02000500000000020004" pitchFamily="2" charset="-78"/>
                <a:cs typeface="w_Aramesh Black" panose="02000500000000020004" pitchFamily="2" charset="-78"/>
              </a:rPr>
              <a:t>امت پیروز</a:t>
            </a:r>
            <a:r>
              <a:rPr lang="fa-IR" sz="3600" b="1" dirty="0">
                <a:latin typeface="w_Aramesh Black" panose="02000500000000020004" pitchFamily="2" charset="-78"/>
                <a:ea typeface="w_Aramesh Black" panose="02000500000000020004" pitchFamily="2" charset="-78"/>
                <a:cs typeface="w_Aramesh Black" panose="02000500000000020004" pitchFamily="2" charset="-78"/>
              </a:rPr>
              <a:t>؛ </a:t>
            </a:r>
            <a:r>
              <a:rPr lang="fa-IR" b="1" dirty="0">
                <a:latin typeface="w_Aramesh Extra Bold" panose="02000500000000020004" pitchFamily="2" charset="-78"/>
                <a:ea typeface="w_Aramesh Extra Bold" panose="02000500000000020004" pitchFamily="2" charset="-78"/>
                <a:cs typeface="w_Aramesh Extra Bold" panose="02000500000000020004" pitchFamily="2" charset="-78"/>
              </a:rPr>
              <a:t>سبک زندگی جامعه ولایی در حال مبارزه با جبهه ظلم و استکبار</a:t>
            </a:r>
            <a:endParaRPr lang="fa-IR" sz="3200" b="1" dirty="0">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spTree>
    <p:extLst>
      <p:ext uri="{BB962C8B-B14F-4D97-AF65-F5344CB8AC3E}">
        <p14:creationId xmlns:p14="http://schemas.microsoft.com/office/powerpoint/2010/main" val="38335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97E2-A635-C29C-D084-BB23B8DD94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77F821-8C1B-BCC4-CB5B-510B151D5AC0}"/>
              </a:ext>
            </a:extLst>
          </p:cNvPr>
          <p:cNvSpPr txBox="1"/>
          <p:nvPr/>
        </p:nvSpPr>
        <p:spPr>
          <a:xfrm>
            <a:off x="5561045" y="800395"/>
            <a:ext cx="6149779" cy="5603457"/>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 وَلَنْ تَرْضَى عَنْكَ الْيَهُودُ وَلَا النَّصَارَى حَتَّى تَتَّبِعَ مِلَّتَهُمْ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وَعَسَى أَنْ تَكْرَهُوا شَيْئًا وَهُوَ خَيْرٌ لَكُمْ وَعَسَى أَنْ تُحِبُّوا شَيْئًا وَهُوَ شَرٌّ لَكُمْ</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۳: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لَنْ تَنَالُوا الْبِرَّ حَتَّى تُنْفِقُوا مِمَّا تُحِبُّونَ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۴: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وَاعْتَصِمُوا بِحَبْلِ اللَّهِ جَمِيعًا وَلَا تَفَرَّقُوا</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۵: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وَمَا لَكُمْ لَا تُقَاتِلُونَ فِي سَبِيلِ اللَّهِ وَالْمُسْتَضْعَفِينَ مِنَ الرِّجَالِ وَالنِّسَاءِ وَالْوِلْدَانِ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۶: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وَتَعَاوَنُوا عَلَى الْبِرِّ وَالتَّقْوَى وَلَا تَعَاوَنُوا عَلَى الْإِثْمِ وَالْعُدْوَانِ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۷: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لَتَجِدَنَّ أَشَدَّ النَّاسِ عَداوَةً لِلَّذينَ آمَنُوا الْيَهُودَ وَ الَّذينَ أَشْرَكُوا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۸: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وَإِذَا قُلْتُمْ فَاعْدِلُوا وَلَوْ كَانَ ذَا قُرْبَى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۹: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خُذِ الْعَفْوَ وَأْمُرْ بِالْعُرْفِ وَأَعْرِضْ عَنِ الْجَاهِلِينَ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۱۰: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وَلَا تَنَازَعُوا فَتَفْشَلُوا وَتَذْهَبَ رِيحُكُمْ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۱۱: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لَقَدْ جَاءَكُمْ رَسُولٌ مِنْ أَنْفُسِكُمْ عَزِيزٌ عَلَيْهِ مَا عَنِتُّمْ حَرِيصٌ عَلَيْكُمْ بِالْمُؤْمِنِينَ رَءُوفٌ رَحِيمٌ</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۱۲:</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 فَاسْتَقِمْ كَما أُمِرْتَ وَ مَنْ تابَ مَعَكَ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۱۳: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لَئِنْ شَكَرْتُمْ لَأَزِيدَنَّكُمْ وَلَئِنْ كَفَرْتُمْ إِنَّ عَذَابِي لَشَدِيدٌ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۱۴: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إِنَّ اللَّهَ يَأْمُرُ بِالْعَدْلِ وَالْإِحْسَانِ وَإِيتَاءِ ذِي الْقُرْبَى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۱۵: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 آتِ ذَا الْقُرْبى‏ حَقَّهُ وَ الْمِسْكينَ وَ ابْنَ السَّبيلِ وَ لا تُبَذِّرْ تَبْذيرا</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۱۶: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إِنَّ الَّذِينَ آمَنُوا وَعَمِلُوا الصَّالِحَاتِ سَيَجْعَلُ لَهُمُ الرَّحْمَنُ وُدًّا </a:t>
            </a:r>
          </a:p>
        </p:txBody>
      </p:sp>
      <p:sp>
        <p:nvSpPr>
          <p:cNvPr id="6" name="TextBox 5">
            <a:extLst>
              <a:ext uri="{FF2B5EF4-FFF2-40B4-BE49-F238E27FC236}">
                <a16:creationId xmlns:a16="http://schemas.microsoft.com/office/drawing/2014/main" id="{A732404F-5E1B-BA55-582D-CF0C01A51F72}"/>
              </a:ext>
            </a:extLst>
          </p:cNvPr>
          <p:cNvSpPr txBox="1"/>
          <p:nvPr/>
        </p:nvSpPr>
        <p:spPr>
          <a:xfrm>
            <a:off x="671804" y="454147"/>
            <a:ext cx="4777273" cy="6295954"/>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۱۷: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وَلَيَنْصُرَنَّ اللَّهُ مَنْ يَنْصُرُهُ إِنَّ اللَّهَ لَقَوِيٌّ عَزِيزٌ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۱۸: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وَأَنْكِحُوا الْأَيَامَى مِنْكُمْ وَالصَّالِحِينَ مِنْ عِبَادِكُمْ وَإِمَائِكُمْ إِنْ يَكُونُوا فُقَرَاءَ يُغْنِهِمُ اللَّهُ مِنْ فَضْلِهِ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۱۹:</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 رَبَّنَا هَبْ لَنَا مِنْ أَزْوَاجِنَا وَذُرِّيَّاتِنَا قُرَّةَ أَعْيُنٍ وَاجْعَلْنَا لِلْمُتَّقِينَ إِمَامًا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۲۰: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لَا يُرِيدُونَ عُلُوًّا فِي الْأَرْضِ وَلَا فَسَادًا وَالْعَاقِبَةُ لِلْمُتَّقِينَ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۲۱: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مِنَ الْمُؤْمِنِينَ رِجَالٌ صَدَقُوا مَا عَاهَدُوا اللَّهَ عَلَيْهِ فَمِنْهُمْ مَنْ قَضَى نَحْبَهُ وَمِنْهُمْ مَنْ يَنْتَظِرُ وَمَا بَدَّلُوا تَبْدِيلًا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۲۲: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يَا أَيُّهَا النَّبِيُّ قُلْ لِأَزْوَاجِكَ وَبَنَاتِكَ وَنِسَاءِ الْمُؤْمِنِينَ يُدْنِينَ عَلَيْهِنَّ مِنْ جَلَابِيبِهِنَّ ذَلِكَ أَدْنَى أَنْ يُعْرَفْنَ فَلَا يُؤْذَيْنَ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۲۳: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الَّذِينَ يَسْتَمِعُونَ الْقَوْلَ فَيَتَّبِعُونَ أَحْسَنَهُ</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۲۴: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ادْفَعْ بِالَّتِي هِيَ أَحْسَنُ فَإِذَا الَّذِي بَيْنَكَ وَبَيْنَهُ عَدَاوَةٌ كَأَنَّهُ وَلِيٌّ حَمِيمٌ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۲۵: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وَأَمْرُهُمْ شُورَى بَيْنَهُمْ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۲۶: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مُحَمَّدٌ رَسُولُ اللَّهِ وَ الَّذينَ مَعَهُ أَشِدَّاءُ عَلَى الْكُفَّارِ رُحَماءُ بَيْنَهُم</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۲۷: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لَقَدْ أَرْسَلْنَا رُسُلَنَا بِالْبَيِّنَاتِ وَأَنْزَلْنَا مَعَهُمُ الْكِتَابَ وَالْمِيزَانَ لِيَقُومَ النَّاسُ بِالْقِسْطِ وَأَنْزَلْنَا الْحَدِيدَ</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۲۸: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إِنَّ اللَّهَ يُحِبُّ الَّذِينَ يُقَاتِلُونَ فِي سَبِيلِهِ صَفًّا كَأَنَّهُمْ بُنْيَانٌ مَرْصُوصٌ</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۲۹: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 أَنْ لَوِ اسْتَقامُوا عَلَى الطَّريقَةِ لَأَسْقَيْناهُمْ ماءً غَدَقاً</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جزء ۳۰: </a:t>
            </a:r>
            <a:r>
              <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وَيْلٌ لِكُلِّ هُمَزَةٍ لُمَزَةٍ </a:t>
            </a:r>
            <a:endParaRPr kumimoji="0" lang="fa-IR" sz="1500" b="1"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8" name="TextBox 7">
            <a:extLst>
              <a:ext uri="{FF2B5EF4-FFF2-40B4-BE49-F238E27FC236}">
                <a16:creationId xmlns:a16="http://schemas.microsoft.com/office/drawing/2014/main" id="{57D642D3-FE13-B646-ACDE-686FA3AFAD81}"/>
              </a:ext>
            </a:extLst>
          </p:cNvPr>
          <p:cNvSpPr txBox="1"/>
          <p:nvPr/>
        </p:nvSpPr>
        <p:spPr>
          <a:xfrm>
            <a:off x="5587157" y="258513"/>
            <a:ext cx="6097554"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آیات </a:t>
            </a:r>
            <a:r>
              <a:rPr kumimoji="0" lang="fa-IR" sz="2800" b="1"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امت پیروز</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cxnSp>
        <p:nvCxnSpPr>
          <p:cNvPr id="10" name="Straight Connector 9">
            <a:extLst>
              <a:ext uri="{FF2B5EF4-FFF2-40B4-BE49-F238E27FC236}">
                <a16:creationId xmlns:a16="http://schemas.microsoft.com/office/drawing/2014/main" id="{0C764A51-ACF8-AEAD-52C6-6DAAEA78A995}"/>
              </a:ext>
            </a:extLst>
          </p:cNvPr>
          <p:cNvCxnSpPr/>
          <p:nvPr/>
        </p:nvCxnSpPr>
        <p:spPr>
          <a:xfrm flipH="1">
            <a:off x="5943600" y="772402"/>
            <a:ext cx="5626359" cy="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08A9FB55-5F4A-6969-46CD-0E7E65E88075}"/>
              </a:ext>
            </a:extLst>
          </p:cNvPr>
          <p:cNvSpPr txBox="1"/>
          <p:nvPr/>
        </p:nvSpPr>
        <p:spPr>
          <a:xfrm>
            <a:off x="5383974" y="4847208"/>
            <a:ext cx="712026"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قدس</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
        <p:nvSpPr>
          <p:cNvPr id="5" name="TextBox 4">
            <a:extLst>
              <a:ext uri="{FF2B5EF4-FFF2-40B4-BE49-F238E27FC236}">
                <a16:creationId xmlns:a16="http://schemas.microsoft.com/office/drawing/2014/main" id="{9AE11202-B665-A5D8-1ED7-D92E6D6AFBCE}"/>
              </a:ext>
            </a:extLst>
          </p:cNvPr>
          <p:cNvSpPr txBox="1"/>
          <p:nvPr/>
        </p:nvSpPr>
        <p:spPr>
          <a:xfrm>
            <a:off x="5375096" y="2408303"/>
            <a:ext cx="803762"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شهادت</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
        <p:nvSpPr>
          <p:cNvPr id="7" name="TextBox 6">
            <a:extLst>
              <a:ext uri="{FF2B5EF4-FFF2-40B4-BE49-F238E27FC236}">
                <a16:creationId xmlns:a16="http://schemas.microsoft.com/office/drawing/2014/main" id="{B6ACE344-DBFC-1D79-3583-4954FB81514E}"/>
              </a:ext>
            </a:extLst>
          </p:cNvPr>
          <p:cNvSpPr txBox="1"/>
          <p:nvPr/>
        </p:nvSpPr>
        <p:spPr>
          <a:xfrm>
            <a:off x="6822156" y="5693040"/>
            <a:ext cx="803762"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میلاد</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
        <p:nvSpPr>
          <p:cNvPr id="9" name="TextBox 8">
            <a:extLst>
              <a:ext uri="{FF2B5EF4-FFF2-40B4-BE49-F238E27FC236}">
                <a16:creationId xmlns:a16="http://schemas.microsoft.com/office/drawing/2014/main" id="{FF0992F4-11AF-3B0F-A7A4-52446570D7C7}"/>
              </a:ext>
            </a:extLst>
          </p:cNvPr>
          <p:cNvSpPr txBox="1"/>
          <p:nvPr/>
        </p:nvSpPr>
        <p:spPr>
          <a:xfrm>
            <a:off x="8140823" y="1600434"/>
            <a:ext cx="896992" cy="27699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rPr>
              <a:t>روز نیکوکاری</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Koodak" panose="00000700000000000000" pitchFamily="2" charset="-78"/>
            </a:endParaRPr>
          </a:p>
        </p:txBody>
      </p:sp>
    </p:spTree>
    <p:extLst>
      <p:ext uri="{BB962C8B-B14F-4D97-AF65-F5344CB8AC3E}">
        <p14:creationId xmlns:p14="http://schemas.microsoft.com/office/powerpoint/2010/main" val="2063757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332DE98E-5F6C-FC0A-28CD-E5584C1DD083}"/>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A1F597F-931E-94DD-5467-522367CEE0B2}"/>
              </a:ext>
            </a:extLst>
          </p:cNvPr>
          <p:cNvSpPr/>
          <p:nvPr/>
        </p:nvSpPr>
        <p:spPr>
          <a:xfrm>
            <a:off x="3542447" y="339949"/>
            <a:ext cx="5333557" cy="1070360"/>
          </a:xfrm>
          <a:prstGeom prst="roundRect">
            <a:avLst/>
          </a:prstGeom>
          <a:solidFill>
            <a:schemeClr val="accent1">
              <a:lumMod val="7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F3B202E-962E-6A15-1963-F4CC6B347F6E}"/>
              </a:ext>
            </a:extLst>
          </p:cNvPr>
          <p:cNvSpPr txBox="1"/>
          <p:nvPr/>
        </p:nvSpPr>
        <p:spPr>
          <a:xfrm>
            <a:off x="3471424" y="466883"/>
            <a:ext cx="5333557" cy="553357"/>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KFGQPC Uthmanic Script HAFS" panose="02000000000000000000" pitchFamily="2" charset="-78"/>
              </a:rPr>
              <a:t>وَأَلَّوِ ٱسۡتَقَٰمُواْ عَلَى ٱلطَّرِيقَةِ لَأَسۡقَيۡنَٰهُم مَّآءً غَدَقٗا</a:t>
            </a:r>
            <a:endParaRPr kumimoji="0" lang="en-US" sz="28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IRLotus" panose="02000503000000020002" pitchFamily="2" charset="-78"/>
            </a:endParaRPr>
          </a:p>
        </p:txBody>
      </p:sp>
      <p:sp>
        <p:nvSpPr>
          <p:cNvPr id="7" name="TextBox 6">
            <a:extLst>
              <a:ext uri="{FF2B5EF4-FFF2-40B4-BE49-F238E27FC236}">
                <a16:creationId xmlns:a16="http://schemas.microsoft.com/office/drawing/2014/main" id="{FB7CC731-FE18-433C-DFAE-0B94C593B57A}"/>
              </a:ext>
            </a:extLst>
          </p:cNvPr>
          <p:cNvSpPr txBox="1"/>
          <p:nvPr/>
        </p:nvSpPr>
        <p:spPr>
          <a:xfrm>
            <a:off x="3613468" y="987346"/>
            <a:ext cx="5191513"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6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اگر در راهِ درست استقامت كنند، حتماً آنان را با آبى گوارا و فراوان سيراب مى‌كنيم</a:t>
            </a:r>
            <a:endParaRPr kumimoji="0" lang="en-US" sz="16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4" name="Rectangle: Rounded Corners 3">
            <a:extLst>
              <a:ext uri="{FF2B5EF4-FFF2-40B4-BE49-F238E27FC236}">
                <a16:creationId xmlns:a16="http://schemas.microsoft.com/office/drawing/2014/main" id="{C461DEE2-3389-8EA3-E921-84C6B596695F}"/>
              </a:ext>
            </a:extLst>
          </p:cNvPr>
          <p:cNvSpPr/>
          <p:nvPr/>
        </p:nvSpPr>
        <p:spPr>
          <a:xfrm>
            <a:off x="6251429" y="1509107"/>
            <a:ext cx="5546674" cy="1070360"/>
          </a:xfrm>
          <a:prstGeom prst="roundRect">
            <a:avLst/>
          </a:prstGeom>
          <a:solidFill>
            <a:schemeClr val="accent1">
              <a:lumMod val="75000"/>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CCA9BA9-16CF-C456-C0B1-8DB9387DB28D}"/>
              </a:ext>
            </a:extLst>
          </p:cNvPr>
          <p:cNvSpPr txBox="1"/>
          <p:nvPr/>
        </p:nvSpPr>
        <p:spPr>
          <a:xfrm>
            <a:off x="6250746" y="1636041"/>
            <a:ext cx="5546674" cy="471026"/>
          </a:xfrm>
          <a:prstGeom prst="rect">
            <a:avLst/>
          </a:prstGeom>
          <a:noFill/>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3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KFGQPC Uthmanic Script HAFS" panose="02000000000000000000" pitchFamily="2" charset="-78"/>
              </a:rPr>
              <a:t>مُّحَمَّدٞ رَّسُولُ ٱللَّهِۚ وَٱلَّذِينَ مَعَهُۥٓ أَشِدَّآءُ عَلَى ٱلۡكُفَّارِ رُحَمَآءُ بَيۡنَهُمۡۖ</a:t>
            </a:r>
          </a:p>
        </p:txBody>
      </p:sp>
      <p:sp>
        <p:nvSpPr>
          <p:cNvPr id="10" name="TextBox 9">
            <a:extLst>
              <a:ext uri="{FF2B5EF4-FFF2-40B4-BE49-F238E27FC236}">
                <a16:creationId xmlns:a16="http://schemas.microsoft.com/office/drawing/2014/main" id="{23F6E40E-8946-0167-363A-8CFF2AA51118}"/>
              </a:ext>
            </a:extLst>
          </p:cNvPr>
          <p:cNvSpPr txBox="1"/>
          <p:nvPr/>
        </p:nvSpPr>
        <p:spPr>
          <a:xfrm>
            <a:off x="6207859" y="2156505"/>
            <a:ext cx="5589561"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4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محمد پيامبر خدا و همراهانش در برابر دشمنان بى‌دين سرسخت‌اند و با خودشان مهربان</a:t>
            </a:r>
          </a:p>
        </p:txBody>
      </p:sp>
      <p:sp>
        <p:nvSpPr>
          <p:cNvPr id="11" name="Rectangle: Rounded Corners 10">
            <a:extLst>
              <a:ext uri="{FF2B5EF4-FFF2-40B4-BE49-F238E27FC236}">
                <a16:creationId xmlns:a16="http://schemas.microsoft.com/office/drawing/2014/main" id="{674258DB-138B-963B-5E98-DE463AB9727F}"/>
              </a:ext>
            </a:extLst>
          </p:cNvPr>
          <p:cNvSpPr/>
          <p:nvPr/>
        </p:nvSpPr>
        <p:spPr>
          <a:xfrm>
            <a:off x="393897" y="1509107"/>
            <a:ext cx="5715491" cy="1070360"/>
          </a:xfrm>
          <a:prstGeom prst="roundRect">
            <a:avLst/>
          </a:prstGeom>
          <a:solidFill>
            <a:schemeClr val="accent1">
              <a:lumMod val="75000"/>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05D750-87BA-7B07-D818-DE3A7D79479B}"/>
              </a:ext>
            </a:extLst>
          </p:cNvPr>
          <p:cNvSpPr txBox="1"/>
          <p:nvPr/>
        </p:nvSpPr>
        <p:spPr>
          <a:xfrm>
            <a:off x="211017" y="1636041"/>
            <a:ext cx="5940570" cy="405176"/>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1900" b="0" i="0" u="none" strike="noStrike" kern="100" cap="none" spc="0" normalizeH="0" baseline="0" noProof="0" dirty="0">
                <a:ln>
                  <a:noFill/>
                </a:ln>
                <a:solidFill>
                  <a:srgbClr val="FFFF00"/>
                </a:solidFill>
                <a:effectLst/>
                <a:uLnTx/>
                <a:uFillTx/>
                <a:latin typeface="IRLotus" panose="02000503000000020002" pitchFamily="2" charset="-78"/>
                <a:ea typeface="Calibri" panose="020F0502020204030204" pitchFamily="34" charset="0"/>
                <a:cs typeface="KFGQPC Uthmanic Script HAFS" panose="02000000000000000000" pitchFamily="2" charset="-78"/>
              </a:rPr>
              <a:t>وَعَسَىٰٓ أَن تَكۡرَهُواْ شَيۡ‍ٔٗا وَهُوَ خَيۡرٞ لَّكُمۡۖ وَعَسَىٰٓ أَن تُحِبُّواْ شَيۡ‍ٔٗا وَهُوَ شَرّٞ لَّكُمۡۚ</a:t>
            </a:r>
          </a:p>
        </p:txBody>
      </p:sp>
      <p:sp>
        <p:nvSpPr>
          <p:cNvPr id="13" name="TextBox 12">
            <a:extLst>
              <a:ext uri="{FF2B5EF4-FFF2-40B4-BE49-F238E27FC236}">
                <a16:creationId xmlns:a16="http://schemas.microsoft.com/office/drawing/2014/main" id="{009DA5B5-A399-17D3-F98C-CAE150429579}"/>
              </a:ext>
            </a:extLst>
          </p:cNvPr>
          <p:cNvSpPr txBox="1"/>
          <p:nvPr/>
        </p:nvSpPr>
        <p:spPr>
          <a:xfrm>
            <a:off x="295426" y="2156504"/>
            <a:ext cx="5870230" cy="29238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30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چه بسا چیزی را دوست نداشته باشید، اما به نفعتان باشد و چیزی را هم دوست داشته باشید، اما به ضررتان باشد. </a:t>
            </a:r>
          </a:p>
        </p:txBody>
      </p:sp>
    </p:spTree>
    <p:extLst>
      <p:ext uri="{BB962C8B-B14F-4D97-AF65-F5344CB8AC3E}">
        <p14:creationId xmlns:p14="http://schemas.microsoft.com/office/powerpoint/2010/main" val="3085183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9D94D5C8-416D-7E62-DFD3-6C6EF3437FA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CDA5652-820D-3A42-CC6E-B3D4AB3D315E}"/>
              </a:ext>
            </a:extLst>
          </p:cNvPr>
          <p:cNvSpPr/>
          <p:nvPr/>
        </p:nvSpPr>
        <p:spPr>
          <a:xfrm>
            <a:off x="3413763" y="429400"/>
            <a:ext cx="5333557" cy="1314993"/>
          </a:xfrm>
          <a:prstGeom prst="roundRect">
            <a:avLst/>
          </a:prstGeom>
          <a:solidFill>
            <a:schemeClr val="accent1">
              <a:lumMod val="7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46EDCEB-E541-9BBA-2C9E-02F3008CC9E2}"/>
              </a:ext>
            </a:extLst>
          </p:cNvPr>
          <p:cNvSpPr txBox="1"/>
          <p:nvPr/>
        </p:nvSpPr>
        <p:spPr>
          <a:xfrm>
            <a:off x="3285760" y="523441"/>
            <a:ext cx="5589560" cy="553357"/>
          </a:xfrm>
          <a:prstGeom prst="rect">
            <a:avLst/>
          </a:prstGeom>
          <a:noFill/>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هدف‌گذاری برای مخاطب همراه (۱۰‌میلیون)‌</a:t>
            </a:r>
            <a:endParaRPr kumimoji="0" lang="en-US"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7" name="TextBox 6">
            <a:extLst>
              <a:ext uri="{FF2B5EF4-FFF2-40B4-BE49-F238E27FC236}">
                <a16:creationId xmlns:a16="http://schemas.microsoft.com/office/drawing/2014/main" id="{E19A0A92-CB6B-9A29-A2C3-9E31D397D753}"/>
              </a:ext>
            </a:extLst>
          </p:cNvPr>
          <p:cNvSpPr txBox="1"/>
          <p:nvPr/>
        </p:nvSpPr>
        <p:spPr>
          <a:xfrm>
            <a:off x="3484784" y="1076798"/>
            <a:ext cx="5191513"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تلاوت، حفظ فهم و عمل به ۳۰ فراز</a:t>
            </a:r>
            <a:endParaRPr kumimoji="0" lang="en-US"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2" name="Rectangle: Rounded Corners 1">
            <a:extLst>
              <a:ext uri="{FF2B5EF4-FFF2-40B4-BE49-F238E27FC236}">
                <a16:creationId xmlns:a16="http://schemas.microsoft.com/office/drawing/2014/main" id="{D0547F02-A28D-97F7-A4E6-4FF216E739ED}"/>
              </a:ext>
            </a:extLst>
          </p:cNvPr>
          <p:cNvSpPr/>
          <p:nvPr/>
        </p:nvSpPr>
        <p:spPr>
          <a:xfrm>
            <a:off x="3285761" y="1838434"/>
            <a:ext cx="5589560" cy="1314993"/>
          </a:xfrm>
          <a:prstGeom prst="roundRect">
            <a:avLst/>
          </a:prstGeom>
          <a:solidFill>
            <a:schemeClr val="accent1">
              <a:lumMod val="75000"/>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83C5B9E-59C0-F6BC-C844-D0095FAF2936}"/>
              </a:ext>
            </a:extLst>
          </p:cNvPr>
          <p:cNvSpPr txBox="1"/>
          <p:nvPr/>
        </p:nvSpPr>
        <p:spPr>
          <a:xfrm>
            <a:off x="3137095" y="1932475"/>
            <a:ext cx="5838093" cy="553357"/>
          </a:xfrm>
          <a:prstGeom prst="rect">
            <a:avLst/>
          </a:prstGeom>
          <a:noFill/>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هدف‌گذاری برای مخاطب گسترده(۴۰‌میلیون)‌</a:t>
            </a:r>
            <a:endParaRPr kumimoji="0" lang="en-US" sz="2800" b="0" i="0" u="none" strike="noStrike" kern="100" cap="none" spc="0" normalizeH="0" baseline="0" noProof="0" dirty="0">
              <a:ln>
                <a:noFill/>
              </a:ln>
              <a:solidFill>
                <a:srgbClr val="FFFF0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5" name="TextBox 4">
            <a:extLst>
              <a:ext uri="{FF2B5EF4-FFF2-40B4-BE49-F238E27FC236}">
                <a16:creationId xmlns:a16="http://schemas.microsoft.com/office/drawing/2014/main" id="{8640DCAC-EAF6-B380-E43D-57D2F8B0FD80}"/>
              </a:ext>
            </a:extLst>
          </p:cNvPr>
          <p:cNvSpPr txBox="1"/>
          <p:nvPr/>
        </p:nvSpPr>
        <p:spPr>
          <a:xfrm>
            <a:off x="3484784" y="2485832"/>
            <a:ext cx="5191513"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rPr>
              <a:t>گفتمان‌سازی ۳ فراز محوری</a:t>
            </a:r>
            <a:endParaRPr kumimoji="0" lang="en-US" sz="28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3346965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15AFB5-5B08-D4F1-FEF9-159CD92413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BC8D27-95BD-D907-B70E-9B5CFA1B0494}"/>
              </a:ext>
            </a:extLst>
          </p:cNvPr>
          <p:cNvSpPr txBox="1"/>
          <p:nvPr/>
        </p:nvSpPr>
        <p:spPr>
          <a:xfrm>
            <a:off x="1146771" y="2348642"/>
            <a:ext cx="4488623" cy="40972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لَئِنْ شَكَرْتُمْ لَأَزِيدَنَّكُمْ </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3" name="TextBox 2">
            <a:extLst>
              <a:ext uri="{FF2B5EF4-FFF2-40B4-BE49-F238E27FC236}">
                <a16:creationId xmlns:a16="http://schemas.microsoft.com/office/drawing/2014/main" id="{042EEDFA-BDD1-F953-9E77-02AF2A921846}"/>
              </a:ext>
            </a:extLst>
          </p:cNvPr>
          <p:cNvSpPr txBox="1"/>
          <p:nvPr/>
        </p:nvSpPr>
        <p:spPr>
          <a:xfrm>
            <a:off x="5329560" y="2348642"/>
            <a:ext cx="312945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کافیست قدرش را بدانی</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2" name="TextBox 1">
            <a:extLst>
              <a:ext uri="{FF2B5EF4-FFF2-40B4-BE49-F238E27FC236}">
                <a16:creationId xmlns:a16="http://schemas.microsoft.com/office/drawing/2014/main" id="{6609CA3D-D9F3-5F7A-A679-7070468652E5}"/>
              </a:ext>
            </a:extLst>
          </p:cNvPr>
          <p:cNvSpPr txBox="1"/>
          <p:nvPr/>
        </p:nvSpPr>
        <p:spPr>
          <a:xfrm>
            <a:off x="2114437" y="2952324"/>
            <a:ext cx="4488623" cy="409728"/>
          </a:xfrm>
          <a:prstGeom prst="rect">
            <a:avLst/>
          </a:prstGeom>
          <a:noFill/>
        </p:spPr>
        <p:txBody>
          <a:bodyPr wrap="square">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وَاعْتَصِمُوا بِحَبْلِ اللَّهِ جَمِيعًا وَلَا تَفَرَّقُوا</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5" name="TextBox 4">
            <a:extLst>
              <a:ext uri="{FF2B5EF4-FFF2-40B4-BE49-F238E27FC236}">
                <a16:creationId xmlns:a16="http://schemas.microsoft.com/office/drawing/2014/main" id="{50F3A328-2D6D-E368-E76A-41D819F5C46A}"/>
              </a:ext>
            </a:extLst>
          </p:cNvPr>
          <p:cNvSpPr txBox="1"/>
          <p:nvPr/>
        </p:nvSpPr>
        <p:spPr>
          <a:xfrm>
            <a:off x="5329560" y="2952324"/>
            <a:ext cx="312945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وقت یکی شدن</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6" name="TextBox 5">
            <a:extLst>
              <a:ext uri="{FF2B5EF4-FFF2-40B4-BE49-F238E27FC236}">
                <a16:creationId xmlns:a16="http://schemas.microsoft.com/office/drawing/2014/main" id="{86E472A6-6B23-06D5-A5B2-6DB5F4974F2C}"/>
              </a:ext>
            </a:extLst>
          </p:cNvPr>
          <p:cNvSpPr txBox="1"/>
          <p:nvPr/>
        </p:nvSpPr>
        <p:spPr>
          <a:xfrm>
            <a:off x="1529403" y="3556406"/>
            <a:ext cx="4488623" cy="409728"/>
          </a:xfrm>
          <a:prstGeom prst="rect">
            <a:avLst/>
          </a:prstGeom>
          <a:noFill/>
        </p:spPr>
        <p:txBody>
          <a:bodyPr wrap="square">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وَلَيَنْصُرَنَّ اللَّهُ مَنْ يَنْصُرُهُ </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7" name="TextBox 6">
            <a:extLst>
              <a:ext uri="{FF2B5EF4-FFF2-40B4-BE49-F238E27FC236}">
                <a16:creationId xmlns:a16="http://schemas.microsoft.com/office/drawing/2014/main" id="{CFF5738C-E84B-9A8E-8D90-8AB4341DF630}"/>
              </a:ext>
            </a:extLst>
          </p:cNvPr>
          <p:cNvSpPr txBox="1"/>
          <p:nvPr/>
        </p:nvSpPr>
        <p:spPr>
          <a:xfrm>
            <a:off x="5329560" y="3556406"/>
            <a:ext cx="312945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خیالت راحتِ راحت</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11" name="TextBox 10">
            <a:extLst>
              <a:ext uri="{FF2B5EF4-FFF2-40B4-BE49-F238E27FC236}">
                <a16:creationId xmlns:a16="http://schemas.microsoft.com/office/drawing/2014/main" id="{3FC7E7C5-2F80-2417-7165-01F86C2FE03D}"/>
              </a:ext>
            </a:extLst>
          </p:cNvPr>
          <p:cNvSpPr txBox="1"/>
          <p:nvPr/>
        </p:nvSpPr>
        <p:spPr>
          <a:xfrm>
            <a:off x="1768208" y="4131536"/>
            <a:ext cx="4488623" cy="40972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وَ لا تَنازَعُوا فَتَفْشَلُوا وَ تَذْهَبَ ريحُكُمْ</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12" name="TextBox 11">
            <a:extLst>
              <a:ext uri="{FF2B5EF4-FFF2-40B4-BE49-F238E27FC236}">
                <a16:creationId xmlns:a16="http://schemas.microsoft.com/office/drawing/2014/main" id="{8640F9D9-57E4-F284-7F12-4AD219103883}"/>
              </a:ext>
            </a:extLst>
          </p:cNvPr>
          <p:cNvSpPr txBox="1"/>
          <p:nvPr/>
        </p:nvSpPr>
        <p:spPr>
          <a:xfrm>
            <a:off x="5737933" y="4115698"/>
            <a:ext cx="312945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 دشمنِ پنهانِ پیروزی</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13" name="TextBox 12">
            <a:extLst>
              <a:ext uri="{FF2B5EF4-FFF2-40B4-BE49-F238E27FC236}">
                <a16:creationId xmlns:a16="http://schemas.microsoft.com/office/drawing/2014/main" id="{7B849078-A03E-9BED-581B-5986D41175ED}"/>
              </a:ext>
            </a:extLst>
          </p:cNvPr>
          <p:cNvSpPr txBox="1"/>
          <p:nvPr/>
        </p:nvSpPr>
        <p:spPr>
          <a:xfrm>
            <a:off x="2114437" y="4705463"/>
            <a:ext cx="4488623" cy="409728"/>
          </a:xfrm>
          <a:prstGeom prst="rect">
            <a:avLst/>
          </a:prstGeom>
          <a:noFill/>
        </p:spPr>
        <p:txBody>
          <a:bodyPr wrap="square">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مِنَ الْمُؤْمِنِينَ رِجَالٌ صَدَقُوا مَا عَاهَدُوا اللَّهَ عَلَيْهِ</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14" name="TextBox 13">
            <a:extLst>
              <a:ext uri="{FF2B5EF4-FFF2-40B4-BE49-F238E27FC236}">
                <a16:creationId xmlns:a16="http://schemas.microsoft.com/office/drawing/2014/main" id="{F6EC6A12-6111-4E7E-0923-CD5DF3AB3758}"/>
              </a:ext>
            </a:extLst>
          </p:cNvPr>
          <p:cNvSpPr txBox="1"/>
          <p:nvPr/>
        </p:nvSpPr>
        <p:spPr>
          <a:xfrm>
            <a:off x="5737933" y="4705463"/>
            <a:ext cx="312945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مثل امیرالمؤمنین</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15" name="TextBox 14">
            <a:extLst>
              <a:ext uri="{FF2B5EF4-FFF2-40B4-BE49-F238E27FC236}">
                <a16:creationId xmlns:a16="http://schemas.microsoft.com/office/drawing/2014/main" id="{864AF7D8-4144-CA98-9DE9-101CDCA9F058}"/>
              </a:ext>
            </a:extLst>
          </p:cNvPr>
          <p:cNvSpPr txBox="1"/>
          <p:nvPr/>
        </p:nvSpPr>
        <p:spPr>
          <a:xfrm>
            <a:off x="1689202" y="5323869"/>
            <a:ext cx="4488623" cy="409728"/>
          </a:xfrm>
          <a:prstGeom prst="rect">
            <a:avLst/>
          </a:prstGeom>
          <a:noFill/>
        </p:spPr>
        <p:txBody>
          <a:bodyPr wrap="square">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وَإِذَا قُلْتُمْ فَاعْدِلُوا وَلَوْ كَانَ ذَا قُرْبَى</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16" name="TextBox 15">
            <a:extLst>
              <a:ext uri="{FF2B5EF4-FFF2-40B4-BE49-F238E27FC236}">
                <a16:creationId xmlns:a16="http://schemas.microsoft.com/office/drawing/2014/main" id="{8D642B80-BBFE-03C0-C7D8-0AF7440FC712}"/>
              </a:ext>
            </a:extLst>
          </p:cNvPr>
          <p:cNvSpPr txBox="1"/>
          <p:nvPr/>
        </p:nvSpPr>
        <p:spPr>
          <a:xfrm>
            <a:off x="5329560" y="5309545"/>
            <a:ext cx="312945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پارتی بازی ممنوع!</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18" name="TextBox 17">
            <a:extLst>
              <a:ext uri="{FF2B5EF4-FFF2-40B4-BE49-F238E27FC236}">
                <a16:creationId xmlns:a16="http://schemas.microsoft.com/office/drawing/2014/main" id="{DE4D8B29-0BE7-25BE-397D-0594ED3781E1}"/>
              </a:ext>
            </a:extLst>
          </p:cNvPr>
          <p:cNvSpPr txBox="1"/>
          <p:nvPr/>
        </p:nvSpPr>
        <p:spPr>
          <a:xfrm>
            <a:off x="1926048" y="1152242"/>
            <a:ext cx="4488623" cy="40972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لَنْ تَنَالُوا الْبِرَّ حَتَّى تُنْفِقُوا مِمَّا تُحِبُّونَ </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20" name="TextBox 19">
            <a:extLst>
              <a:ext uri="{FF2B5EF4-FFF2-40B4-BE49-F238E27FC236}">
                <a16:creationId xmlns:a16="http://schemas.microsoft.com/office/drawing/2014/main" id="{2E60DE05-7491-2A20-F6B1-501B8476AE25}"/>
              </a:ext>
            </a:extLst>
          </p:cNvPr>
          <p:cNvSpPr txBox="1"/>
          <p:nvPr/>
        </p:nvSpPr>
        <p:spPr>
          <a:xfrm>
            <a:off x="5763672" y="1169902"/>
            <a:ext cx="3048777"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از دوست‌داشتنی‌ها</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
        <p:nvSpPr>
          <p:cNvPr id="21" name="TextBox 20">
            <a:extLst>
              <a:ext uri="{FF2B5EF4-FFF2-40B4-BE49-F238E27FC236}">
                <a16:creationId xmlns:a16="http://schemas.microsoft.com/office/drawing/2014/main" id="{36AEB60A-517B-4C7E-9D28-1BE2690F9513}"/>
              </a:ext>
            </a:extLst>
          </p:cNvPr>
          <p:cNvSpPr txBox="1"/>
          <p:nvPr/>
        </p:nvSpPr>
        <p:spPr>
          <a:xfrm>
            <a:off x="2149947" y="1710782"/>
            <a:ext cx="4488623" cy="40972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1500" b="0" i="0" u="none" strike="noStrike" kern="1200" cap="none" spc="0" normalizeH="0" baseline="0" noProof="0" dirty="0">
                <a:ln>
                  <a:noFill/>
                </a:ln>
                <a:solidFill>
                  <a:srgbClr val="00B050"/>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ادْفَعْ بِالَّتِي هِيَ أَحْسَنُ فَإِذَا الَّذِي بَيْنَكَ وَبَيْنَهُ عَدَاوَةٌ كَأَنَّهُ وَلِيٌّ حَمِيمٌ</a:t>
            </a:r>
            <a:endParaRPr kumimoji="0" lang="fa-IR" sz="15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
        <p:nvSpPr>
          <p:cNvPr id="22" name="TextBox 21">
            <a:extLst>
              <a:ext uri="{FF2B5EF4-FFF2-40B4-BE49-F238E27FC236}">
                <a16:creationId xmlns:a16="http://schemas.microsoft.com/office/drawing/2014/main" id="{8074E591-02CB-F859-AA9E-B61F5B081A47}"/>
              </a:ext>
            </a:extLst>
          </p:cNvPr>
          <p:cNvSpPr txBox="1"/>
          <p:nvPr/>
        </p:nvSpPr>
        <p:spPr>
          <a:xfrm>
            <a:off x="3905984" y="1726982"/>
            <a:ext cx="6097554"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800" b="1" dirty="0">
                <a:solidFill>
                  <a:prstClr val="black"/>
                </a:solidFill>
                <a:latin typeface="w_Aramesh Black" panose="02000500000000020004" pitchFamily="2" charset="-78"/>
                <a:ea typeface="w_Aramesh Black" panose="02000500000000020004" pitchFamily="2" charset="-78"/>
                <a:cs typeface="w_Aramesh Black" panose="02000500000000020004" pitchFamily="2" charset="-78"/>
              </a:rPr>
              <a:t>از محبت خارها گل می‌شود</a:t>
            </a:r>
            <a:endParaRPr kumimoji="0" lang="en-US" sz="2800" b="0" i="0" u="none" strike="noStrike" kern="1200" cap="none" spc="0" normalizeH="0" baseline="0" noProof="0" dirty="0">
              <a:ln>
                <a:noFill/>
              </a:ln>
              <a:solidFill>
                <a:srgbClr val="00B050"/>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spTree>
    <p:extLst>
      <p:ext uri="{BB962C8B-B14F-4D97-AF65-F5344CB8AC3E}">
        <p14:creationId xmlns:p14="http://schemas.microsoft.com/office/powerpoint/2010/main" val="191728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F784-5A51-717F-CF28-3AE899A657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80AF9D-D68D-556E-2040-3871D1F8FA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F8142B64-3716-6B2F-C1DB-0926626EE627}"/>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6AB7E3C-99EA-087E-DBC9-073A44398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05506B49-CF20-4280-6E5B-7E055074DDB5}"/>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5740403E-39AD-C92D-8BED-3C278A449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11" name="TextBox 10">
            <a:extLst>
              <a:ext uri="{FF2B5EF4-FFF2-40B4-BE49-F238E27FC236}">
                <a16:creationId xmlns:a16="http://schemas.microsoft.com/office/drawing/2014/main" id="{6D5A09FD-2A90-989A-AE04-D9FFCEBE12A3}"/>
              </a:ext>
            </a:extLst>
          </p:cNvPr>
          <p:cNvSpPr txBox="1"/>
          <p:nvPr/>
        </p:nvSpPr>
        <p:spPr>
          <a:xfrm>
            <a:off x="104775" y="1441157"/>
            <a:ext cx="10644995" cy="5262979"/>
          </a:xfrm>
          <a:prstGeom prst="rect">
            <a:avLst/>
          </a:prstGeom>
          <a:noFill/>
        </p:spPr>
        <p:txBody>
          <a:bodyPr wrap="square">
            <a:spAutoFit/>
          </a:bodyPr>
          <a:lstStyle/>
          <a:p>
            <a:pPr algn="r" rtl="1">
              <a:lnSpc>
                <a:spcPct val="150000"/>
              </a:lnSpc>
            </a:pPr>
            <a:r>
              <a:rPr lang="fa-IR" sz="2800" b="1" dirty="0">
                <a:latin typeface="Yekan Bakh" panose="01000504000000020004" pitchFamily="2" charset="-78"/>
                <a:ea typeface="Yekan Bakh" panose="01000504000000020004" pitchFamily="2" charset="-78"/>
                <a:cs typeface="Yekan Bakh" panose="01000504000000020004" pitchFamily="2" charset="-78"/>
              </a:rPr>
              <a:t>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فضای همدلی و برادری</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وَاعْتَصِمُوا بِحَبْلِ اللَّهِ جَمِيعًا وَلَا تَفَرَّقُوا </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وَاذْكُرُوا نِعْمَتَ اللَّهِ عَلَيْكُمْ إِذْ كُنْتُمْ أَعْدَاءً فَأَلَّفَ بَيْنَ قُلُوبِكُمْ فَأَصْبَحْتُمْ بِنِعْمَتِهِ إِخْوَانًا»</a:t>
            </a:r>
            <a:r>
              <a:rPr lang="fa-IR" sz="11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(۱۰۳آل عمران)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فضای همفکری و مشورت: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وَأَمْرُهُمْ شُورَى بَيْنَهُمْ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»(۳۸ شوری)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فضای همکاری و تعاون: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وَتَعَاوَنُوا عَلَى الْبِرِّ وَالتَّقْوَى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وَلَا تَعَاوَنُوا عَلَى الْإِثْمِ وَالْعُدْوَانِ»(۲مائده)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سلول‌های اصلی جامعه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رَبَّنَا هَبْ لَنَا مِنْ أَزْوَاجِنَا وَذُرِّيَّاتِنَا قُرَّةَ أَعْيُنٍ وَاجْعَلْنَا لِلْمُتَّقِينَ إِمَامًا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»(۷۴ فرقان)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اگر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دچار اختلاف و درگیری درونی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شوند، ضعیف می‌شوند: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وَلَا تَنَازَعُوا فَتَفْشَلُوا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وَتَذْهَبَ رِيحُكُمْ»(۴۶انفال)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دچار برتری‌جویی و فساد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شوند، به سرانجام نمی‌رسند: </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«تِلْكَ الدَّارُ الْآخِرَةُ نَجْعَلُهَا لِلَّذِينَ </a:t>
            </a:r>
            <a:r>
              <a:rPr lang="fa-IR" sz="14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لَا يُرِيدُونَ عُلُوًّا فِي الْأَرْضِ وَلَا فَسَادًا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وَالْعَاقِبَةُ لِلْمُتَّقِينَ</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2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(۸۳ قصص) </a:t>
            </a:r>
            <a:endPar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endParaRP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دچار  بد زبانی و تمسخر و زخم‌زبان شوند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پیوندها آسیب جدی می‌بیند: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وَيْلٌ لِكُلِّ هُمَزَةٍ لُمَزَةٍ</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»(۱همزه)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واکنش به برخوردهای بد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(تقویت ولایت بین‌شان): «ادْفَعْ بِالَّتِي هِيَ أَحْسَنُ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فَإِذَا الَّذِي بَيْنَكَ وَبَيْنَهُ عَدَاوَةٌ كَأَنَّهُ وَلِيٌّ حَمِيمٌ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»(۳۴فصلت)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مدارا در عین دلسوزی و احساس مسؤولیت‌. و برخورد کریمانه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خُذِ الْعَفْوَ وَأْمُرْ بِالْعُرْفِ وَأَعْرِضْ عَنِ الْجَاهِلِينَ</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»(۱۹۹اعراف)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در نتیجه شاهد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گسترش مهربانی در این جامعه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خواهیم بود: «إِنَّ الَّذِينَ آمَنُوا وَعَمِلُوا الصَّالِحَاتِ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سَيَجْعَلُ لَهُمُ الرَّحْمَنُ وُدًّا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»(۹۶ مریم)</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چنین جامعه‌ای آماده برداشتن بارها و مسؤولیت‌های سنگین می‌شود.</a:t>
            </a:r>
          </a:p>
          <a:p>
            <a:pPr algn="r" rtl="1">
              <a:lnSpc>
                <a:spcPct val="150000"/>
              </a:lnSpc>
            </a:pPr>
            <a:endParaRPr lang="fa-IR" sz="2000" b="1" dirty="0">
              <a:latin typeface="Yekan Bakh" panose="01000504000000020004" pitchFamily="2" charset="-78"/>
              <a:ea typeface="Yekan Bakh" panose="01000504000000020004" pitchFamily="2" charset="-78"/>
              <a:cs typeface="Yekan Bakh" panose="01000504000000020004" pitchFamily="2" charset="-78"/>
            </a:endParaRPr>
          </a:p>
        </p:txBody>
      </p:sp>
      <p:pic>
        <p:nvPicPr>
          <p:cNvPr id="12" name="Graphic 11">
            <a:extLst>
              <a:ext uri="{FF2B5EF4-FFF2-40B4-BE49-F238E27FC236}">
                <a16:creationId xmlns:a16="http://schemas.microsoft.com/office/drawing/2014/main" id="{AD3A7B80-2AB5-43D9-DB09-905EC9EC00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86" y="1343073"/>
            <a:ext cx="618154" cy="617628"/>
          </a:xfrm>
          <a:prstGeom prst="rect">
            <a:avLst/>
          </a:prstGeom>
        </p:spPr>
      </p:pic>
      <p:sp>
        <p:nvSpPr>
          <p:cNvPr id="15" name="Subtitle 2">
            <a:extLst>
              <a:ext uri="{FF2B5EF4-FFF2-40B4-BE49-F238E27FC236}">
                <a16:creationId xmlns:a16="http://schemas.microsoft.com/office/drawing/2014/main" id="{E5A4CBB9-5005-45DB-08F3-3CBB451AAFC4}"/>
              </a:ext>
            </a:extLst>
          </p:cNvPr>
          <p:cNvSpPr txBox="1">
            <a:spLocks/>
          </p:cNvSpPr>
          <p:nvPr/>
        </p:nvSpPr>
        <p:spPr>
          <a:xfrm>
            <a:off x="10292561" y="149707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۱</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5DDE1443-A1DF-62FE-D675-F971DF502DE5}"/>
              </a:ext>
            </a:extLst>
          </p:cNvPr>
          <p:cNvSpPr txBox="1"/>
          <p:nvPr/>
        </p:nvSpPr>
        <p:spPr>
          <a:xfrm>
            <a:off x="3396343" y="1066171"/>
            <a:ext cx="7128943" cy="923330"/>
          </a:xfrm>
          <a:prstGeom prst="rect">
            <a:avLst/>
          </a:prstGeom>
          <a:noFill/>
        </p:spPr>
        <p:txBody>
          <a:bodyPr wrap="square">
            <a:spAutoFit/>
          </a:bodyPr>
          <a:lstStyle/>
          <a:p>
            <a:pPr algn="r" rtl="1">
              <a:lnSpc>
                <a:spcPct val="150000"/>
              </a:lnSpc>
            </a:pPr>
            <a:r>
              <a:rPr lang="fa-IR" sz="3600" b="1" dirty="0">
                <a:latin typeface="Yekan Bakh" panose="01000504000000020004" pitchFamily="2" charset="-78"/>
                <a:ea typeface="Yekan Bakh" panose="01000504000000020004" pitchFamily="2" charset="-78"/>
                <a:cs typeface="Yekan Bakh" panose="01000504000000020004" pitchFamily="2" charset="-78"/>
              </a:rPr>
              <a:t>پیوندهای اجتماعی در سبک زندگی قرآنی</a:t>
            </a:r>
            <a:endParaRPr lang="fa-IR" sz="3200" b="1" dirty="0">
              <a:latin typeface="Yekan Bakh" panose="01000504000000020004" pitchFamily="2" charset="-78"/>
              <a:ea typeface="Yekan Bakh" panose="01000504000000020004" pitchFamily="2" charset="-78"/>
              <a:cs typeface="Yekan Bakh" panose="01000504000000020004" pitchFamily="2" charset="-78"/>
            </a:endParaRPr>
          </a:p>
        </p:txBody>
      </p:sp>
      <p:sp>
        <p:nvSpPr>
          <p:cNvPr id="3" name="Rectangle: Rounded Corners 2">
            <a:extLst>
              <a:ext uri="{FF2B5EF4-FFF2-40B4-BE49-F238E27FC236}">
                <a16:creationId xmlns:a16="http://schemas.microsoft.com/office/drawing/2014/main" id="{9D048E25-8B10-B3C8-5994-B4CE9D0B1966}"/>
              </a:ext>
            </a:extLst>
          </p:cNvPr>
          <p:cNvSpPr/>
          <p:nvPr/>
        </p:nvSpPr>
        <p:spPr>
          <a:xfrm>
            <a:off x="10877556" y="2216215"/>
            <a:ext cx="72771" cy="1001834"/>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B368360-3877-0BBD-70B3-19B1EE14D7A5}"/>
              </a:ext>
            </a:extLst>
          </p:cNvPr>
          <p:cNvSpPr/>
          <p:nvPr/>
        </p:nvSpPr>
        <p:spPr>
          <a:xfrm>
            <a:off x="10875584" y="3293962"/>
            <a:ext cx="72771" cy="32725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1D369-7A7C-F3CE-EC8B-439E1C3FC0BC}"/>
              </a:ext>
            </a:extLst>
          </p:cNvPr>
          <p:cNvSpPr/>
          <p:nvPr/>
        </p:nvSpPr>
        <p:spPr>
          <a:xfrm>
            <a:off x="10877556" y="3708322"/>
            <a:ext cx="72771" cy="977940"/>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B564523-56E0-38C6-12E5-EA454ACCACE9}"/>
              </a:ext>
            </a:extLst>
          </p:cNvPr>
          <p:cNvSpPr/>
          <p:nvPr/>
        </p:nvSpPr>
        <p:spPr>
          <a:xfrm>
            <a:off x="10877556" y="4779015"/>
            <a:ext cx="75414" cy="63781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82F96E1-DB5E-CD33-D112-64AEAB61202C}"/>
              </a:ext>
            </a:extLst>
          </p:cNvPr>
          <p:cNvSpPr/>
          <p:nvPr/>
        </p:nvSpPr>
        <p:spPr>
          <a:xfrm>
            <a:off x="10874913" y="5515614"/>
            <a:ext cx="75414" cy="32725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1D24F1-088E-D63F-3D83-35B72C22D9DD}"/>
              </a:ext>
            </a:extLst>
          </p:cNvPr>
          <p:cNvSpPr txBox="1"/>
          <p:nvPr/>
        </p:nvSpPr>
        <p:spPr>
          <a:xfrm>
            <a:off x="11038665" y="2442215"/>
            <a:ext cx="904875" cy="369332"/>
          </a:xfrm>
          <a:prstGeom prst="rect">
            <a:avLst/>
          </a:prstGeom>
          <a:noFill/>
        </p:spPr>
        <p:txBody>
          <a:bodyPr wrap="square">
            <a:spAutoFit/>
          </a:bodyPr>
          <a:lstStyle/>
          <a:p>
            <a:r>
              <a:rPr lang="fa-IR"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وحدت</a:t>
            </a:r>
            <a:endParaRPr lang="en-US" dirty="0"/>
          </a:p>
        </p:txBody>
      </p:sp>
      <p:sp>
        <p:nvSpPr>
          <p:cNvPr id="17" name="TextBox 16">
            <a:extLst>
              <a:ext uri="{FF2B5EF4-FFF2-40B4-BE49-F238E27FC236}">
                <a16:creationId xmlns:a16="http://schemas.microsoft.com/office/drawing/2014/main" id="{76A17944-FCB6-89B4-8CA2-05FC92A7B8AC}"/>
              </a:ext>
            </a:extLst>
          </p:cNvPr>
          <p:cNvSpPr txBox="1"/>
          <p:nvPr/>
        </p:nvSpPr>
        <p:spPr>
          <a:xfrm>
            <a:off x="11038665" y="3280565"/>
            <a:ext cx="1162860"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خانواده</a:t>
            </a:r>
            <a:endParaRPr lang="en-US" dirty="0"/>
          </a:p>
        </p:txBody>
      </p:sp>
      <p:sp>
        <p:nvSpPr>
          <p:cNvPr id="21" name="TextBox 20">
            <a:extLst>
              <a:ext uri="{FF2B5EF4-FFF2-40B4-BE49-F238E27FC236}">
                <a16:creationId xmlns:a16="http://schemas.microsoft.com/office/drawing/2014/main" id="{108581AC-41AF-54EE-9EFB-F1CDF02412AB}"/>
              </a:ext>
            </a:extLst>
          </p:cNvPr>
          <p:cNvSpPr txBox="1"/>
          <p:nvPr/>
        </p:nvSpPr>
        <p:spPr>
          <a:xfrm>
            <a:off x="11038664" y="4031288"/>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آفات</a:t>
            </a:r>
            <a:endParaRPr lang="en-US" dirty="0"/>
          </a:p>
        </p:txBody>
      </p:sp>
      <p:sp>
        <p:nvSpPr>
          <p:cNvPr id="24" name="TextBox 23">
            <a:extLst>
              <a:ext uri="{FF2B5EF4-FFF2-40B4-BE49-F238E27FC236}">
                <a16:creationId xmlns:a16="http://schemas.microsoft.com/office/drawing/2014/main" id="{3BED4266-DF51-B112-BA72-42FD62697544}"/>
              </a:ext>
            </a:extLst>
          </p:cNvPr>
          <p:cNvSpPr txBox="1"/>
          <p:nvPr/>
        </p:nvSpPr>
        <p:spPr>
          <a:xfrm>
            <a:off x="11038663" y="4980200"/>
            <a:ext cx="1048562" cy="369332"/>
          </a:xfrm>
          <a:prstGeom prst="rect">
            <a:avLst/>
          </a:prstGeom>
          <a:noFill/>
        </p:spPr>
        <p:txBody>
          <a:bodyPr wrap="square">
            <a:spAutoFit/>
          </a:bodyPr>
          <a:lstStyle/>
          <a:p>
            <a:r>
              <a:rPr lang="fa-IR"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دفع آفات</a:t>
            </a:r>
            <a:endParaRPr lang="en-US" dirty="0"/>
          </a:p>
        </p:txBody>
      </p:sp>
      <p:sp>
        <p:nvSpPr>
          <p:cNvPr id="25" name="TextBox 24">
            <a:extLst>
              <a:ext uri="{FF2B5EF4-FFF2-40B4-BE49-F238E27FC236}">
                <a16:creationId xmlns:a16="http://schemas.microsoft.com/office/drawing/2014/main" id="{2D4717CE-95E2-9D71-FBE7-D12D134861BE}"/>
              </a:ext>
            </a:extLst>
          </p:cNvPr>
          <p:cNvSpPr txBox="1"/>
          <p:nvPr/>
        </p:nvSpPr>
        <p:spPr>
          <a:xfrm>
            <a:off x="11038663" y="5494575"/>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نتیجه</a:t>
            </a:r>
            <a:endParaRPr lang="en-US" dirty="0"/>
          </a:p>
        </p:txBody>
      </p:sp>
    </p:spTree>
    <p:extLst>
      <p:ext uri="{BB962C8B-B14F-4D97-AF65-F5344CB8AC3E}">
        <p14:creationId xmlns:p14="http://schemas.microsoft.com/office/powerpoint/2010/main" val="35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0" grpId="0" animBg="1"/>
      <p:bldP spid="22" grpId="0" animBg="1"/>
      <p:bldP spid="23" grpId="0" animBg="1"/>
      <p:bldP spid="16" grpId="0"/>
      <p:bldP spid="17" grpId="0"/>
      <p:bldP spid="21"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45654F1D-8B50-F0C3-BE97-4B1D4F87B492}"/>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5E5E1B-2B4A-B954-C2F5-927D91B7AF79}"/>
              </a:ext>
            </a:extLst>
          </p:cNvPr>
          <p:cNvGraphicFramePr/>
          <p:nvPr>
            <p:extLst>
              <p:ext uri="{D42A27DB-BD31-4B8C-83A1-F6EECF244321}">
                <p14:modId xmlns:p14="http://schemas.microsoft.com/office/powerpoint/2010/main" val="4273310305"/>
              </p:ext>
            </p:extLst>
          </p:nvPr>
        </p:nvGraphicFramePr>
        <p:xfrm>
          <a:off x="3786673" y="798221"/>
          <a:ext cx="8423470" cy="5261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EE503DF9-F715-6548-A5E0-3FEB719E32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579" y="2262583"/>
            <a:ext cx="3245599" cy="1317298"/>
          </a:xfrm>
          <a:prstGeom prst="rect">
            <a:avLst/>
          </a:prstGeom>
        </p:spPr>
      </p:pic>
      <p:pic>
        <p:nvPicPr>
          <p:cNvPr id="13" name="Picture 12">
            <a:extLst>
              <a:ext uri="{FF2B5EF4-FFF2-40B4-BE49-F238E27FC236}">
                <a16:creationId xmlns:a16="http://schemas.microsoft.com/office/drawing/2014/main" id="{2A6E0AA9-F24E-C8F2-0364-D97DD27FB3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453" y="4964672"/>
            <a:ext cx="3479852" cy="1893328"/>
          </a:xfrm>
          <a:prstGeom prst="rect">
            <a:avLst/>
          </a:prstGeom>
        </p:spPr>
      </p:pic>
      <p:pic>
        <p:nvPicPr>
          <p:cNvPr id="17" name="Picture 16">
            <a:extLst>
              <a:ext uri="{FF2B5EF4-FFF2-40B4-BE49-F238E27FC236}">
                <a16:creationId xmlns:a16="http://schemas.microsoft.com/office/drawing/2014/main" id="{756FD25D-9DB1-D8DF-765A-507A828E80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56205" y="4626591"/>
            <a:ext cx="1698171" cy="2001340"/>
          </a:xfrm>
          <a:prstGeom prst="rect">
            <a:avLst/>
          </a:prstGeom>
        </p:spPr>
      </p:pic>
      <p:sp>
        <p:nvSpPr>
          <p:cNvPr id="3" name="Subtitle 2">
            <a:extLst>
              <a:ext uri="{FF2B5EF4-FFF2-40B4-BE49-F238E27FC236}">
                <a16:creationId xmlns:a16="http://schemas.microsoft.com/office/drawing/2014/main" id="{97997554-7C53-CBC3-A423-302CC125BB3E}"/>
              </a:ext>
            </a:extLst>
          </p:cNvPr>
          <p:cNvSpPr txBox="1">
            <a:spLocks/>
          </p:cNvSpPr>
          <p:nvPr/>
        </p:nvSpPr>
        <p:spPr>
          <a:xfrm>
            <a:off x="5689082" y="2921232"/>
            <a:ext cx="4618652" cy="604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آنچه خواهید دید</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Tree>
    <p:extLst>
      <p:ext uri="{BB962C8B-B14F-4D97-AF65-F5344CB8AC3E}">
        <p14:creationId xmlns:p14="http://schemas.microsoft.com/office/powerpoint/2010/main" val="1927823512"/>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AFFC-6C8B-0941-7CA1-DD54F3AEC4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085158-7B7E-CFE4-3B98-C8CE34344E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FBF133AE-DC47-A2E5-A674-5A2E15809ECD}"/>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38343F61-299F-C9C4-EF60-A7FBEC5F0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5C3724F9-7D43-2C14-EF2D-6F3DECD5177B}"/>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9DA6F0F5-D221-C8EA-EF57-91C52031F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11" name="TextBox 10">
            <a:extLst>
              <a:ext uri="{FF2B5EF4-FFF2-40B4-BE49-F238E27FC236}">
                <a16:creationId xmlns:a16="http://schemas.microsoft.com/office/drawing/2014/main" id="{9258C26B-17BD-5AB1-F8BB-FAA087F5D9C9}"/>
              </a:ext>
            </a:extLst>
          </p:cNvPr>
          <p:cNvSpPr txBox="1"/>
          <p:nvPr/>
        </p:nvSpPr>
        <p:spPr>
          <a:xfrm>
            <a:off x="0" y="1532902"/>
            <a:ext cx="10771966" cy="4755148"/>
          </a:xfrm>
          <a:prstGeom prst="rect">
            <a:avLst/>
          </a:prstGeom>
          <a:noFill/>
        </p:spPr>
        <p:txBody>
          <a:bodyPr wrap="square">
            <a:spAutoFit/>
          </a:bodyPr>
          <a:lstStyle/>
          <a:p>
            <a:pPr algn="r" rtl="1">
              <a:lnSpc>
                <a:spcPct val="150000"/>
              </a:lnSpc>
            </a:pPr>
            <a:r>
              <a:rPr lang="fa-IR" sz="2800" b="1" dirty="0">
                <a:latin typeface="Yekan Bakh" panose="01000504000000020004" pitchFamily="2" charset="-78"/>
                <a:ea typeface="Yekan Bakh" panose="01000504000000020004" pitchFamily="2" charset="-78"/>
                <a:cs typeface="Yekan Bakh" panose="01000504000000020004" pitchFamily="2" charset="-78"/>
              </a:rPr>
              <a:t>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در خوشی‌ها و ناخوشی‌ها شریک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نسبت به هم بسیار مهربان: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عَزِيزٌ عَلَيْهِ مَا عَنِتُّمْ حَرِيصٌ عَلَيْكُمْ بِالْمُؤْمِنِينَ رَءُوفٌ رَحِيمٌ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(۱۲۸ توبه)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اهل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گذشتن از دوست‌داشتنی‌‌هایشان</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«لَنْ تَنَالُوا الْبِرَّ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حَتَّى تُنْفِقُوا مِمَّا تُحِبُّونَ</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(۹۲آل عمران)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مدافع زنان و مردان و کودکان مستضعف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آواره: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وَمَا لَكُمْ لَا تُقَاتِلُونَ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فِي سَبِيلِ اللَّهِ وَالْمُسْتَضْعَفِينَ مِنَ الرِّجَالِ وَالنِّسَاءِ وَالْوِلْدَانِ» (۷۵ نساء)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دغدغه‌مند نسبت به حقوق و مشکلات مالی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قوم‌وخويش و فقرا و درراه‌ماندگان :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 آتِ ذَا الْقُرْبى‏ حَقَّهُ وَ الْمِسْكينَ وَ ابْنَ السَّبيلِ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لا تُبَذِّرْ تَبْذيرا»</a:t>
            </a:r>
            <a:r>
              <a:rPr lang="fa-IR" sz="11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a:t>
            </a:r>
            <a:r>
              <a:rPr lang="fa-IR" sz="105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۲۶ اسراء) </a:t>
            </a:r>
            <a:endPar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endParaRP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 ازدواج جوانان مجرد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هستند: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وَأَنْكِحُوا الْأَيَامَى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مِنْكُمْ وَالصَّالِحِينَ مِنْ عِبَادِكُمْ وَإِمَائِكُمْ إِنْ يَكُونُوا فُقَرَاءَ يُغْنِهِمُ اللَّهُ مِنْ فَضْلِهِ»(۳۲نور)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اهل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رعایت حقوق یکدیگر</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عدالت و احسان، «إِنَّ اللَّهَ يَأْمُرُ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بِالْعَدْلِ وَالْإِحْسَانِ وَإِيتَاءِ ذِي الْقُرْبَى</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(۹۰نحل)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صحبت عادلانه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«وَإِذَا قُلْتُمْ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فَاعْدِلُوا وَلَوْ كَانَ ذَا قُرْبَى</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(۱۵۲انعام)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 رعایت حریم‌های اخلاقی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مثل حجاب هستند: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يُدْنِينَ عَلَيْهِنَّ مِنْ جَلَابِيبِهِنَّ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ذَلِكَ أَدْنَى أَنْ يُعْرَفْنَ فَلَا يُؤْذَيْنَ» (۵۹ احزاب)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در نتیجه فضا برای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شنیدن حرف های درست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تصمیم‌گیری درست مهیا می‌شود: «الَّذِينَ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يَسْتَمِعُونَ الْقَوْلَ فَيَتَّبِعُونَ أَحْسَنَهُ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(۱۸زمر)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اگر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سبک زندگی مؤمنان اینگونه شود و سپاسگزار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یکدیگر باشند: «وَإِذْ تَأَذَّنَ رَبُّكُمْ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لَئِنْ شَكَرْتُمْ لَأَزِيدَنَّكُمْ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وَلَئِنْ كَفَرْتُمْ إِنَّ عَذَابِي لَشَدِيدٌ» </a:t>
            </a:r>
            <a:r>
              <a:rPr lang="fa-IR" sz="105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(۷ ابراهیم) </a:t>
            </a:r>
          </a:p>
          <a:p>
            <a:pPr algn="r" rtl="1">
              <a:lnSpc>
                <a:spcPct val="150000"/>
              </a:lnSpc>
            </a:pP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لطف خداوند شامل حال این جامعه می‌شود و نعمت‌ها افزایش می‌یابد.</a:t>
            </a:r>
          </a:p>
        </p:txBody>
      </p:sp>
      <p:pic>
        <p:nvPicPr>
          <p:cNvPr id="12" name="Graphic 11">
            <a:extLst>
              <a:ext uri="{FF2B5EF4-FFF2-40B4-BE49-F238E27FC236}">
                <a16:creationId xmlns:a16="http://schemas.microsoft.com/office/drawing/2014/main" id="{8F744D79-A59A-23E1-8331-80EDE760A0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86" y="1343073"/>
            <a:ext cx="618154" cy="617628"/>
          </a:xfrm>
          <a:prstGeom prst="rect">
            <a:avLst/>
          </a:prstGeom>
        </p:spPr>
      </p:pic>
      <p:sp>
        <p:nvSpPr>
          <p:cNvPr id="15" name="Subtitle 2">
            <a:extLst>
              <a:ext uri="{FF2B5EF4-FFF2-40B4-BE49-F238E27FC236}">
                <a16:creationId xmlns:a16="http://schemas.microsoft.com/office/drawing/2014/main" id="{E8A526D0-FF98-38AC-9C8F-ED4F47708671}"/>
              </a:ext>
            </a:extLst>
          </p:cNvPr>
          <p:cNvSpPr txBox="1">
            <a:spLocks/>
          </p:cNvSpPr>
          <p:nvPr/>
        </p:nvSpPr>
        <p:spPr>
          <a:xfrm>
            <a:off x="10292561" y="149707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۲</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1D7A7854-0AA7-9F8A-7679-7EC674BE4F62}"/>
              </a:ext>
            </a:extLst>
          </p:cNvPr>
          <p:cNvSpPr txBox="1"/>
          <p:nvPr/>
        </p:nvSpPr>
        <p:spPr>
          <a:xfrm>
            <a:off x="2768600" y="1170466"/>
            <a:ext cx="7756686" cy="830997"/>
          </a:xfrm>
          <a:prstGeom prst="rect">
            <a:avLst/>
          </a:prstGeom>
          <a:noFill/>
        </p:spPr>
        <p:txBody>
          <a:bodyPr wrap="square">
            <a:spAutoFit/>
          </a:bodyPr>
          <a:lstStyle/>
          <a:p>
            <a:pPr algn="r" rtl="1">
              <a:lnSpc>
                <a:spcPct val="150000"/>
              </a:lnSpc>
            </a:pPr>
            <a:r>
              <a:rPr lang="fa-IR" sz="3200" b="1" dirty="0">
                <a:latin typeface="Yekan Bakh" panose="01000504000000020004" pitchFamily="2" charset="-78"/>
                <a:ea typeface="Yekan Bakh" panose="01000504000000020004" pitchFamily="2" charset="-78"/>
                <a:cs typeface="Yekan Bakh" panose="01000504000000020004" pitchFamily="2" charset="-78"/>
              </a:rPr>
              <a:t>رعایت حقوق و انجام وظایف در قبال دیگر مؤمنان</a:t>
            </a:r>
            <a:endParaRPr lang="fa-IR" sz="2800" b="1" dirty="0">
              <a:latin typeface="Yekan Bakh" panose="01000504000000020004" pitchFamily="2" charset="-78"/>
              <a:ea typeface="Yekan Bakh" panose="01000504000000020004" pitchFamily="2" charset="-78"/>
              <a:cs typeface="Yekan Bakh" panose="01000504000000020004" pitchFamily="2" charset="-78"/>
            </a:endParaRPr>
          </a:p>
        </p:txBody>
      </p:sp>
      <p:sp>
        <p:nvSpPr>
          <p:cNvPr id="2" name="Rectangle: Rounded Corners 1">
            <a:extLst>
              <a:ext uri="{FF2B5EF4-FFF2-40B4-BE49-F238E27FC236}">
                <a16:creationId xmlns:a16="http://schemas.microsoft.com/office/drawing/2014/main" id="{B7A0A4EE-F38C-1D1C-1936-7F573DA823C1}"/>
              </a:ext>
            </a:extLst>
          </p:cNvPr>
          <p:cNvSpPr/>
          <p:nvPr/>
        </p:nvSpPr>
        <p:spPr>
          <a:xfrm>
            <a:off x="10891175" y="2377146"/>
            <a:ext cx="72771" cy="883464"/>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35C4444-FD1D-DE3D-23B0-E2A6174C6A25}"/>
              </a:ext>
            </a:extLst>
          </p:cNvPr>
          <p:cNvSpPr/>
          <p:nvPr/>
        </p:nvSpPr>
        <p:spPr>
          <a:xfrm>
            <a:off x="10891175" y="4204775"/>
            <a:ext cx="72771" cy="969238"/>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3996041-B798-AA04-E31D-2BB586E4DDEA}"/>
              </a:ext>
            </a:extLst>
          </p:cNvPr>
          <p:cNvSpPr/>
          <p:nvPr/>
        </p:nvSpPr>
        <p:spPr>
          <a:xfrm>
            <a:off x="10888532" y="5273890"/>
            <a:ext cx="75414" cy="32725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E8F00FD-3524-3893-C641-A5E0C6AC777B}"/>
              </a:ext>
            </a:extLst>
          </p:cNvPr>
          <p:cNvSpPr/>
          <p:nvPr/>
        </p:nvSpPr>
        <p:spPr>
          <a:xfrm>
            <a:off x="10891175" y="3424895"/>
            <a:ext cx="72771" cy="615595"/>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B2629ED2-AF9C-7DC8-12BD-D5D95A7E7E6C}"/>
              </a:ext>
            </a:extLst>
          </p:cNvPr>
          <p:cNvSpPr/>
          <p:nvPr/>
        </p:nvSpPr>
        <p:spPr>
          <a:xfrm>
            <a:off x="10888532" y="5669272"/>
            <a:ext cx="75414" cy="507973"/>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D08F3D-AF85-67AF-CF3D-F6DF4D0266AA}"/>
              </a:ext>
            </a:extLst>
          </p:cNvPr>
          <p:cNvSpPr txBox="1"/>
          <p:nvPr/>
        </p:nvSpPr>
        <p:spPr>
          <a:xfrm>
            <a:off x="10996461" y="2442215"/>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دلسوز</a:t>
            </a:r>
            <a:endParaRPr lang="en-US" dirty="0"/>
          </a:p>
        </p:txBody>
      </p:sp>
      <p:sp>
        <p:nvSpPr>
          <p:cNvPr id="4" name="TextBox 3">
            <a:extLst>
              <a:ext uri="{FF2B5EF4-FFF2-40B4-BE49-F238E27FC236}">
                <a16:creationId xmlns:a16="http://schemas.microsoft.com/office/drawing/2014/main" id="{AFD877D8-239B-3C97-81F2-940A1FAFC9E7}"/>
              </a:ext>
            </a:extLst>
          </p:cNvPr>
          <p:cNvSpPr txBox="1"/>
          <p:nvPr/>
        </p:nvSpPr>
        <p:spPr>
          <a:xfrm>
            <a:off x="10996459" y="3550099"/>
            <a:ext cx="1162860" cy="369332"/>
          </a:xfrm>
          <a:prstGeom prst="rect">
            <a:avLst/>
          </a:prstGeom>
          <a:noFill/>
        </p:spPr>
        <p:txBody>
          <a:bodyPr wrap="square">
            <a:spAutoFit/>
          </a:bodyPr>
          <a:lstStyle/>
          <a:p>
            <a:pPr algn="l"/>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دغدغه‌مند</a:t>
            </a:r>
            <a:endParaRPr lang="en-US" dirty="0"/>
          </a:p>
        </p:txBody>
      </p:sp>
      <p:sp>
        <p:nvSpPr>
          <p:cNvPr id="17" name="TextBox 16">
            <a:extLst>
              <a:ext uri="{FF2B5EF4-FFF2-40B4-BE49-F238E27FC236}">
                <a16:creationId xmlns:a16="http://schemas.microsoft.com/office/drawing/2014/main" id="{2161CC0A-9428-2F52-A186-8C0C247118D9}"/>
              </a:ext>
            </a:extLst>
          </p:cNvPr>
          <p:cNvSpPr txBox="1"/>
          <p:nvPr/>
        </p:nvSpPr>
        <p:spPr>
          <a:xfrm>
            <a:off x="10996460" y="4366228"/>
            <a:ext cx="904875" cy="646331"/>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رعایت حقوق</a:t>
            </a:r>
            <a:endParaRPr lang="en-US" dirty="0"/>
          </a:p>
        </p:txBody>
      </p:sp>
      <p:sp>
        <p:nvSpPr>
          <p:cNvPr id="18" name="TextBox 17">
            <a:extLst>
              <a:ext uri="{FF2B5EF4-FFF2-40B4-BE49-F238E27FC236}">
                <a16:creationId xmlns:a16="http://schemas.microsoft.com/office/drawing/2014/main" id="{02106FAB-7B64-433C-3A27-DAA54F432409}"/>
              </a:ext>
            </a:extLst>
          </p:cNvPr>
          <p:cNvSpPr txBox="1"/>
          <p:nvPr/>
        </p:nvSpPr>
        <p:spPr>
          <a:xfrm>
            <a:off x="10996459" y="5231813"/>
            <a:ext cx="1048562" cy="369332"/>
          </a:xfrm>
          <a:prstGeom prst="rect">
            <a:avLst/>
          </a:prstGeom>
          <a:noFill/>
        </p:spPr>
        <p:txBody>
          <a:bodyPr wrap="square">
            <a:spAutoFit/>
          </a:bodyPr>
          <a:lstStyle/>
          <a:p>
            <a:r>
              <a:rPr lang="fa-IR"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زمینه رشد</a:t>
            </a:r>
            <a:endParaRPr lang="en-US" dirty="0"/>
          </a:p>
        </p:txBody>
      </p:sp>
      <p:sp>
        <p:nvSpPr>
          <p:cNvPr id="20" name="TextBox 19">
            <a:extLst>
              <a:ext uri="{FF2B5EF4-FFF2-40B4-BE49-F238E27FC236}">
                <a16:creationId xmlns:a16="http://schemas.microsoft.com/office/drawing/2014/main" id="{D3E674FB-1D5F-E993-ABAB-16DA78706DCE}"/>
              </a:ext>
            </a:extLst>
          </p:cNvPr>
          <p:cNvSpPr txBox="1"/>
          <p:nvPr/>
        </p:nvSpPr>
        <p:spPr>
          <a:xfrm>
            <a:off x="10996459" y="5742745"/>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شکر</a:t>
            </a:r>
            <a:endParaRPr lang="en-US" dirty="0"/>
          </a:p>
        </p:txBody>
      </p:sp>
    </p:spTree>
    <p:extLst>
      <p:ext uri="{BB962C8B-B14F-4D97-AF65-F5344CB8AC3E}">
        <p14:creationId xmlns:p14="http://schemas.microsoft.com/office/powerpoint/2010/main" val="2116972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3" grpId="0" animBg="1"/>
      <p:bldP spid="14" grpId="0" animBg="1"/>
      <p:bldP spid="16" grpId="0" animBg="1"/>
      <p:bldP spid="3" grpId="0"/>
      <p:bldP spid="4" grpId="0"/>
      <p:bldP spid="17" grpId="0"/>
      <p:bldP spid="1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7E05-93FE-47A9-C9AE-241A1C9231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BFDB57E-5AA9-CCE3-D491-36D566CCF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53F756FA-9E29-CB63-E120-CF28D3BA608B}"/>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1142998C-0EAB-70F1-A08E-0A602A220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9" name="Subtitle 2">
            <a:extLst>
              <a:ext uri="{FF2B5EF4-FFF2-40B4-BE49-F238E27FC236}">
                <a16:creationId xmlns:a16="http://schemas.microsoft.com/office/drawing/2014/main" id="{CC1B4B9D-01BB-9113-0AFF-7C0DCA284219}"/>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امتداد فصل ولایت</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0" name="Picture 9">
            <a:extLst>
              <a:ext uri="{FF2B5EF4-FFF2-40B4-BE49-F238E27FC236}">
                <a16:creationId xmlns:a16="http://schemas.microsoft.com/office/drawing/2014/main" id="{29AB3575-3AF9-C208-905E-BD9B31B36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11" name="TextBox 10">
            <a:extLst>
              <a:ext uri="{FF2B5EF4-FFF2-40B4-BE49-F238E27FC236}">
                <a16:creationId xmlns:a16="http://schemas.microsoft.com/office/drawing/2014/main" id="{1E98E8C1-FB57-FFF7-26E1-2A00B99159C0}"/>
              </a:ext>
            </a:extLst>
          </p:cNvPr>
          <p:cNvSpPr txBox="1"/>
          <p:nvPr/>
        </p:nvSpPr>
        <p:spPr>
          <a:xfrm>
            <a:off x="248604" y="1527836"/>
            <a:ext cx="10484915" cy="5262979"/>
          </a:xfrm>
          <a:prstGeom prst="rect">
            <a:avLst/>
          </a:prstGeom>
          <a:noFill/>
        </p:spPr>
        <p:txBody>
          <a:bodyPr wrap="square">
            <a:spAutoFit/>
          </a:bodyPr>
          <a:lstStyle/>
          <a:p>
            <a:pPr algn="r" rtl="1">
              <a:lnSpc>
                <a:spcPct val="150000"/>
              </a:lnSpc>
            </a:pPr>
            <a:r>
              <a:rPr lang="fa-IR" sz="2800" b="1" dirty="0">
                <a:latin typeface="Yekan Bakh" panose="01000504000000020004" pitchFamily="2" charset="-78"/>
                <a:ea typeface="Yekan Bakh" panose="01000504000000020004" pitchFamily="2" charset="-78"/>
                <a:cs typeface="Yekan Bakh" panose="01000504000000020004" pitchFamily="2" charset="-78"/>
              </a:rPr>
              <a:t>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این امت می‌تواند برای آن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آرمان نهایی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خود و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برپایی قسط و عدل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قیام کند و در مقابل دشمنان عدالت بایستد: «لَقَدْ أَرْسَلْنَا رُسُلَنَا بِالْبَيِّنَاتِ وَأَنْزَلْنَا مَعَهُمُ الْكِتَابَ وَالْمِيزَانَ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لِيَقُومَ النَّاسُ بِالْقِسْطِ وَأَنْزَلْنَا الْحَدِيدَ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فِيهِ بَأْسٌ شَدِيدٌ وَمَنَافِعُ لِلنَّاسِ وَلِيَعْلَمَ اللَّهُ مَنْ يَنْصُرُهُ وَرُسُلَهُ بِالْغَيْبِ» (۲۷ حدید)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همچون پیامبر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سرسختانه با دشمن برخورد می‌کنند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«مُحَمَّدٌ رَسُولُ اللَّهِ وَ الَّذينَ مَعَهُ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أَشِدَّاءُ عَلَى الْكُفَّارِ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رُحَماءُ بَيْنَهُم» (۲۷فتح)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دشمن ترین دشمنان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را جدی می‌گیرند: «لَتَجِدَنَّ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أَشَدَّ النَّاسِ عَداوَةً لِلَّذينَ آمَنُوا الْيَهُودَ وَ الَّذينَ أَشْرَكُوا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(۸۲مائده)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 می‌دانند دشمن هیچ‌گاه از دشمنی دست برنمی‌دارد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وَلَنْ تَرْضَى عَنْكَ الْيَهُودُ وَلَا النَّصَارَى حَتَّى تَتَّبِعَ مِلَّتَهُمْ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(۱۲۰بقره)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از دشمن نمی‌هراسند و به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خیرات و برکات فراوان مقاومت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آگاه: «كُتِبَ عَلَيْكُمُ الْقِتَالُ وَهُوَ كُرْهٌ لَكُمْ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وَعَسَى أَنْ تَكْرَهُوا شَيْئًا وَهُوَ خَيْرٌ لَكُمْ</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4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(۲۱۶ بقره)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وحدت و انسجام را در اوج سختی‌ها حفظ می‌کنند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«إِنَّ اللَّهَ يُحِبُّ الَّذِينَ يُقَاتِلُونَ فِي سَبِيلِهِ صَفًّا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كَأَنَّهُمْ بُنْيَانٌ مَرْصُوصٌ</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(۴صف) </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صادق به وعده ماندن در میدان مبارزه‌اند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«مِنَ الْمُؤْمِنِينَ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رِجَالٌ صَدَقُوا مَا عَاهَدُوا اللَّهَ عَلَيْهِ</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(۲۳ احزاب) </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چنین امتی که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در سختی‌ها همراه رهبرش استقامت به خرج دهد</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فَاسْتَقِمْ كَما أُمِرْتَ وَ مَنْ تابَ مَعَكَ</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»(۱۱۲ هود)</a:t>
            </a:r>
          </a:p>
          <a:p>
            <a:pPr algn="r" rtl="1">
              <a:lnSpc>
                <a:spcPct val="150000"/>
              </a:lnSpc>
            </a:pP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بر </a:t>
            </a: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همه مشکلات فائق می‌آید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«وَ أَنْ لَوِ اسْتَقامُوا عَلَى الطَّريقَةِ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لَأَسْقَيْناهُمْ ماءً غَدَقاً</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 (۱۶جن)</a:t>
            </a:r>
          </a:p>
          <a:p>
            <a:pPr algn="r" rtl="1">
              <a:lnSpc>
                <a:spcPct val="150000"/>
              </a:lnSpc>
            </a:pPr>
            <a:r>
              <a:rPr lang="fa-IR" sz="1600" dirty="0">
                <a:solidFill>
                  <a:prstClr val="black"/>
                </a:solidFill>
                <a:latin typeface="Yekan Bakh" panose="01000504000000020004" pitchFamily="2" charset="-78"/>
                <a:ea typeface="Yekan Bakh" panose="01000504000000020004" pitchFamily="2" charset="-78"/>
                <a:cs typeface="Yekan Bakh" panose="01000504000000020004" pitchFamily="2" charset="-78"/>
              </a:rPr>
              <a:t>و پیروزی نهایی نزدیک است و نصرت و یاری خداوند قطعی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است: «</a:t>
            </a:r>
            <a:r>
              <a:rPr lang="fa-IR" sz="1600" dirty="0">
                <a:solidFill>
                  <a:srgbClr val="00B050"/>
                </a:solidFill>
                <a:latin typeface="Yekan Bakh Light" panose="01000504000000020004" pitchFamily="2" charset="-78"/>
                <a:ea typeface="Yekan Bakh Light" panose="01000504000000020004" pitchFamily="2" charset="-78"/>
                <a:cs typeface="Yekan Bakh Light" panose="01000504000000020004" pitchFamily="2" charset="-78"/>
              </a:rPr>
              <a:t>وَلَيَنْصُرَنَّ اللَّهُ مَنْ يَنْصُرُهُ </a:t>
            </a:r>
            <a:r>
              <a:rPr lang="fa-IR" sz="16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إِنَّ اللَّهَ لَقَوِيٌّ عَزِيزٌ» (۴۰ حج)</a:t>
            </a:r>
          </a:p>
          <a:p>
            <a:pPr algn="r" rtl="1">
              <a:lnSpc>
                <a:spcPct val="150000"/>
              </a:lnSpc>
            </a:pPr>
            <a:endParaRPr lang="fa-IR" sz="2000" b="1" dirty="0">
              <a:latin typeface="Yekan Bakh" panose="01000504000000020004" pitchFamily="2" charset="-78"/>
              <a:ea typeface="Yekan Bakh" panose="01000504000000020004" pitchFamily="2" charset="-78"/>
              <a:cs typeface="Yekan Bakh" panose="01000504000000020004" pitchFamily="2" charset="-78"/>
            </a:endParaRPr>
          </a:p>
        </p:txBody>
      </p:sp>
      <p:pic>
        <p:nvPicPr>
          <p:cNvPr id="12" name="Graphic 11">
            <a:extLst>
              <a:ext uri="{FF2B5EF4-FFF2-40B4-BE49-F238E27FC236}">
                <a16:creationId xmlns:a16="http://schemas.microsoft.com/office/drawing/2014/main" id="{ED970D9C-D2A1-3598-E052-1F230AAAC7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86" y="1343073"/>
            <a:ext cx="618154" cy="617628"/>
          </a:xfrm>
          <a:prstGeom prst="rect">
            <a:avLst/>
          </a:prstGeom>
        </p:spPr>
      </p:pic>
      <p:sp>
        <p:nvSpPr>
          <p:cNvPr id="15" name="Subtitle 2">
            <a:extLst>
              <a:ext uri="{FF2B5EF4-FFF2-40B4-BE49-F238E27FC236}">
                <a16:creationId xmlns:a16="http://schemas.microsoft.com/office/drawing/2014/main" id="{58747C11-17EC-E42F-1895-7A4260F88406}"/>
              </a:ext>
            </a:extLst>
          </p:cNvPr>
          <p:cNvSpPr txBox="1">
            <a:spLocks/>
          </p:cNvSpPr>
          <p:nvPr/>
        </p:nvSpPr>
        <p:spPr>
          <a:xfrm>
            <a:off x="10292561" y="1497079"/>
            <a:ext cx="1083603"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۳</a:t>
            </a:r>
            <a:endParaRPr kumimoji="0" lang="en-US"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19" name="TextBox 18">
            <a:extLst>
              <a:ext uri="{FF2B5EF4-FFF2-40B4-BE49-F238E27FC236}">
                <a16:creationId xmlns:a16="http://schemas.microsoft.com/office/drawing/2014/main" id="{461BC614-37D3-56B4-2829-C244D32D8152}"/>
              </a:ext>
            </a:extLst>
          </p:cNvPr>
          <p:cNvSpPr txBox="1"/>
          <p:nvPr/>
        </p:nvSpPr>
        <p:spPr>
          <a:xfrm>
            <a:off x="3352800" y="1066171"/>
            <a:ext cx="7172486" cy="923330"/>
          </a:xfrm>
          <a:prstGeom prst="rect">
            <a:avLst/>
          </a:prstGeom>
          <a:noFill/>
        </p:spPr>
        <p:txBody>
          <a:bodyPr wrap="square">
            <a:spAutoFit/>
          </a:bodyPr>
          <a:lstStyle/>
          <a:p>
            <a:pPr algn="r" rtl="1">
              <a:lnSpc>
                <a:spcPct val="150000"/>
              </a:lnSpc>
            </a:pPr>
            <a:r>
              <a:rPr lang="fa-IR" sz="3600" b="1" dirty="0">
                <a:latin typeface="Yekan Bakh" panose="01000504000000020004" pitchFamily="2" charset="-78"/>
                <a:ea typeface="Yekan Bakh" panose="01000504000000020004" pitchFamily="2" charset="-78"/>
                <a:cs typeface="Yekan Bakh" panose="01000504000000020004" pitchFamily="2" charset="-78"/>
              </a:rPr>
              <a:t>نفی ولایت طاغوت در همراهی با ولی الهی</a:t>
            </a:r>
            <a:endParaRPr lang="fa-IR" sz="3200" b="1" dirty="0">
              <a:latin typeface="Yekan Bakh" panose="01000504000000020004" pitchFamily="2" charset="-78"/>
              <a:ea typeface="Yekan Bakh" panose="01000504000000020004" pitchFamily="2" charset="-78"/>
              <a:cs typeface="Yekan Bakh" panose="01000504000000020004" pitchFamily="2" charset="-78"/>
            </a:endParaRPr>
          </a:p>
        </p:txBody>
      </p:sp>
      <p:sp>
        <p:nvSpPr>
          <p:cNvPr id="2" name="Rectangle: Rounded Corners 1">
            <a:extLst>
              <a:ext uri="{FF2B5EF4-FFF2-40B4-BE49-F238E27FC236}">
                <a16:creationId xmlns:a16="http://schemas.microsoft.com/office/drawing/2014/main" id="{C9E4E0BD-65BC-E94E-139B-9300CA05A1FA}"/>
              </a:ext>
            </a:extLst>
          </p:cNvPr>
          <p:cNvSpPr/>
          <p:nvPr/>
        </p:nvSpPr>
        <p:spPr>
          <a:xfrm>
            <a:off x="10890828" y="2294663"/>
            <a:ext cx="72771" cy="664437"/>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78BD493-1006-E2FC-402A-DE4033BECBDE}"/>
              </a:ext>
            </a:extLst>
          </p:cNvPr>
          <p:cNvSpPr/>
          <p:nvPr/>
        </p:nvSpPr>
        <p:spPr>
          <a:xfrm>
            <a:off x="10890828" y="4089400"/>
            <a:ext cx="72771" cy="1271521"/>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95A76A-60EF-7DD0-8C72-80F3E59E3494}"/>
              </a:ext>
            </a:extLst>
          </p:cNvPr>
          <p:cNvSpPr/>
          <p:nvPr/>
        </p:nvSpPr>
        <p:spPr>
          <a:xfrm>
            <a:off x="10890828" y="3101975"/>
            <a:ext cx="72771" cy="850900"/>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E02AD9DB-90CD-4E8D-3876-4A9E87EF0F6B}"/>
              </a:ext>
            </a:extLst>
          </p:cNvPr>
          <p:cNvSpPr/>
          <p:nvPr/>
        </p:nvSpPr>
        <p:spPr>
          <a:xfrm>
            <a:off x="10890827" y="5627322"/>
            <a:ext cx="72771" cy="664436"/>
          </a:xfrm>
          <a:prstGeom prst="roundRect">
            <a:avLst/>
          </a:prstGeom>
          <a:solidFill>
            <a:srgbClr val="91C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127A62-3E12-12B8-88FF-546919EB6755}"/>
              </a:ext>
            </a:extLst>
          </p:cNvPr>
          <p:cNvSpPr txBox="1"/>
          <p:nvPr/>
        </p:nvSpPr>
        <p:spPr>
          <a:xfrm>
            <a:off x="11042595" y="2442215"/>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آرمان</a:t>
            </a:r>
            <a:endParaRPr lang="en-US" dirty="0"/>
          </a:p>
        </p:txBody>
      </p:sp>
      <p:sp>
        <p:nvSpPr>
          <p:cNvPr id="16" name="TextBox 15">
            <a:extLst>
              <a:ext uri="{FF2B5EF4-FFF2-40B4-BE49-F238E27FC236}">
                <a16:creationId xmlns:a16="http://schemas.microsoft.com/office/drawing/2014/main" id="{FBD5B291-9556-D7EC-C234-3F581AF69926}"/>
              </a:ext>
            </a:extLst>
          </p:cNvPr>
          <p:cNvSpPr txBox="1"/>
          <p:nvPr/>
        </p:nvSpPr>
        <p:spPr>
          <a:xfrm>
            <a:off x="11042595" y="3344182"/>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دشمن</a:t>
            </a:r>
            <a:endParaRPr lang="en-US" dirty="0"/>
          </a:p>
        </p:txBody>
      </p:sp>
      <p:sp>
        <p:nvSpPr>
          <p:cNvPr id="17" name="TextBox 16">
            <a:extLst>
              <a:ext uri="{FF2B5EF4-FFF2-40B4-BE49-F238E27FC236}">
                <a16:creationId xmlns:a16="http://schemas.microsoft.com/office/drawing/2014/main" id="{F5C09582-650A-9C74-6D5B-ED12A09C31BD}"/>
              </a:ext>
            </a:extLst>
          </p:cNvPr>
          <p:cNvSpPr txBox="1"/>
          <p:nvPr/>
        </p:nvSpPr>
        <p:spPr>
          <a:xfrm>
            <a:off x="11042593" y="4540494"/>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مقاومت</a:t>
            </a:r>
            <a:endParaRPr lang="en-US" dirty="0"/>
          </a:p>
        </p:txBody>
      </p:sp>
      <p:sp>
        <p:nvSpPr>
          <p:cNvPr id="18" name="TextBox 17">
            <a:extLst>
              <a:ext uri="{FF2B5EF4-FFF2-40B4-BE49-F238E27FC236}">
                <a16:creationId xmlns:a16="http://schemas.microsoft.com/office/drawing/2014/main" id="{D25B8208-A210-9FD4-4889-ADD7A681B025}"/>
              </a:ext>
            </a:extLst>
          </p:cNvPr>
          <p:cNvSpPr txBox="1"/>
          <p:nvPr/>
        </p:nvSpPr>
        <p:spPr>
          <a:xfrm>
            <a:off x="11042593" y="5727600"/>
            <a:ext cx="904875" cy="369332"/>
          </a:xfrm>
          <a:prstGeom prst="rect">
            <a:avLst/>
          </a:prstGeom>
          <a:noFill/>
        </p:spPr>
        <p:txBody>
          <a:bodyPr wrap="square">
            <a:spAutoFit/>
          </a:bodyPr>
          <a:lstStyle/>
          <a:p>
            <a:r>
              <a:rPr lang="fa-IR" sz="1800" dirty="0">
                <a:solidFill>
                  <a:prstClr val="black"/>
                </a:solidFill>
                <a:latin typeface="Yekan Bakh Light" panose="01000504000000020004" pitchFamily="2" charset="-78"/>
                <a:ea typeface="Yekan Bakh Light" panose="01000504000000020004" pitchFamily="2" charset="-78"/>
                <a:cs typeface="Yekan Bakh Light" panose="01000504000000020004" pitchFamily="2" charset="-78"/>
              </a:rPr>
              <a:t>پیروزی</a:t>
            </a:r>
            <a:endParaRPr lang="en-US" dirty="0"/>
          </a:p>
        </p:txBody>
      </p:sp>
    </p:spTree>
    <p:extLst>
      <p:ext uri="{BB962C8B-B14F-4D97-AF65-F5344CB8AC3E}">
        <p14:creationId xmlns:p14="http://schemas.microsoft.com/office/powerpoint/2010/main" val="3509953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3" grpId="0" animBg="1"/>
      <p:bldP spid="14" grpId="0"/>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2DE1CDA1-0F18-6D73-0B23-4F267ADF5C0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F9115FF-033C-D450-046A-72457DF9F227}"/>
              </a:ext>
            </a:extLst>
          </p:cNvPr>
          <p:cNvSpPr txBox="1"/>
          <p:nvPr/>
        </p:nvSpPr>
        <p:spPr>
          <a:xfrm>
            <a:off x="2591709" y="2183015"/>
            <a:ext cx="6508929" cy="2900794"/>
          </a:xfrm>
          <a:prstGeom prst="rect">
            <a:avLst/>
          </a:prstGeom>
          <a:noFill/>
        </p:spPr>
        <p:txBody>
          <a:bodyPr wrap="square">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fa-IR" sz="4000" dirty="0">
                <a:solidFill>
                  <a:srgbClr val="00B0F0"/>
                </a:solidFill>
                <a:latin typeface="w_Aramesh Black" panose="02000500000000020004" pitchFamily="2" charset="-78"/>
                <a:ea typeface="w_Aramesh Black" panose="02000500000000020004" pitchFamily="2" charset="-78"/>
                <a:cs typeface="w_Aramesh Black" panose="02000500000000020004" pitchFamily="2" charset="-78"/>
              </a:rPr>
              <a:t>۲. ایده محوری امسال در میــــــــدان</a:t>
            </a:r>
          </a:p>
          <a:p>
            <a:pPr marL="0" marR="0" lvl="0" indent="0" algn="ctr" defTabSz="914400" rtl="1" eaLnBrk="1" fontAlgn="auto" latinLnBrk="0" hangingPunct="1">
              <a:lnSpc>
                <a:spcPct val="150000"/>
              </a:lnSpc>
              <a:spcBef>
                <a:spcPts val="0"/>
              </a:spcBef>
              <a:spcAft>
                <a:spcPts val="0"/>
              </a:spcAft>
              <a:buClrTx/>
              <a:buSzTx/>
              <a:buFontTx/>
              <a:buNone/>
              <a:tabLst/>
              <a:defRPr/>
            </a:pPr>
            <a:r>
              <a:rPr lang="fa-IR" sz="2800" dirty="0">
                <a:solidFill>
                  <a:srgbClr val="32BFC2"/>
                </a:solidFill>
                <a:latin typeface="w_Aramesh Black" panose="02000500000000020004" pitchFamily="2" charset="-78"/>
                <a:ea typeface="w_Aramesh Black" panose="02000500000000020004" pitchFamily="2" charset="-78"/>
                <a:cs typeface="w_Aramesh Black" panose="02000500000000020004" pitchFamily="2" charset="-78"/>
              </a:rPr>
              <a:t>تقویت جدی میدانِ محــــــــــــافل و جلسات قرآنی</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fa-IR" sz="2800" b="0" i="0" u="none" strike="noStrike" kern="1200" cap="none" spc="0" normalizeH="0" baseline="0" noProof="0" dirty="0">
                <a:ln>
                  <a:noFill/>
                </a:ln>
                <a:solidFill>
                  <a:schemeClr val="accent3">
                    <a:lumMod val="50000"/>
                  </a:schemeClr>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افزایش «محافل قرآنی» به رنگ «زندگی» با آیه‌ها</a:t>
            </a:r>
          </a:p>
          <a:p>
            <a:pPr marL="0" marR="0" lvl="0" indent="0" algn="ctr" defTabSz="914400" rtl="1" eaLnBrk="1" fontAlgn="auto" latinLnBrk="0" hangingPunct="1">
              <a:lnSpc>
                <a:spcPct val="150000"/>
              </a:lnSpc>
              <a:spcBef>
                <a:spcPts val="0"/>
              </a:spcBef>
              <a:spcAft>
                <a:spcPts val="0"/>
              </a:spcAft>
              <a:buClrTx/>
              <a:buSzTx/>
              <a:buFontTx/>
              <a:buNone/>
              <a:tabLst/>
              <a:defRPr/>
            </a:pPr>
            <a:r>
              <a:rPr lang="fa-IR" sz="2800" dirty="0">
                <a:solidFill>
                  <a:schemeClr val="accent3">
                    <a:lumMod val="50000"/>
                  </a:schemeClr>
                </a:solidFill>
                <a:latin typeface="w_Aramesh Black" panose="02000500000000020004" pitchFamily="2" charset="-78"/>
                <a:ea typeface="w_Aramesh Black" panose="02000500000000020004" pitchFamily="2" charset="-78"/>
                <a:cs typeface="w_Aramesh Black" panose="02000500000000020004" pitchFamily="2" charset="-78"/>
              </a:rPr>
              <a:t>تأکید بر «عهد و قــــــرار جمعی» در زندگی با آیه‌ها</a:t>
            </a:r>
            <a:endParaRPr kumimoji="0" lang="fa-IR" sz="2800" b="0" i="0" u="none" strike="noStrike" kern="1200" cap="none" spc="0" normalizeH="0" baseline="0" noProof="0" dirty="0">
              <a:ln>
                <a:noFill/>
              </a:ln>
              <a:solidFill>
                <a:schemeClr val="accent3">
                  <a:lumMod val="50000"/>
                </a:schemeClr>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pic>
        <p:nvPicPr>
          <p:cNvPr id="2" name="Picture 1">
            <a:extLst>
              <a:ext uri="{FF2B5EF4-FFF2-40B4-BE49-F238E27FC236}">
                <a16:creationId xmlns:a16="http://schemas.microsoft.com/office/drawing/2014/main" id="{DFDFD33B-8786-69E8-5284-71A388721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7935" y="1808030"/>
            <a:ext cx="1499435" cy="608579"/>
          </a:xfrm>
          <a:prstGeom prst="rect">
            <a:avLst/>
          </a:prstGeom>
        </p:spPr>
      </p:pic>
      <p:cxnSp>
        <p:nvCxnSpPr>
          <p:cNvPr id="3" name="Straight Connector 2">
            <a:extLst>
              <a:ext uri="{FF2B5EF4-FFF2-40B4-BE49-F238E27FC236}">
                <a16:creationId xmlns:a16="http://schemas.microsoft.com/office/drawing/2014/main" id="{338F84E8-B700-617D-3907-17C5A83FAFEA}"/>
              </a:ext>
            </a:extLst>
          </p:cNvPr>
          <p:cNvCxnSpPr>
            <a:cxnSpLocks/>
          </p:cNvCxnSpPr>
          <p:nvPr/>
        </p:nvCxnSpPr>
        <p:spPr>
          <a:xfrm>
            <a:off x="2591709" y="2183015"/>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9832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E08C81-83D6-6453-80EC-4EEDD69B3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858" y="0"/>
            <a:ext cx="9548821" cy="6858000"/>
          </a:xfrm>
          <a:prstGeom prst="rect">
            <a:avLst/>
          </a:prstGeom>
        </p:spPr>
      </p:pic>
      <p:sp>
        <p:nvSpPr>
          <p:cNvPr id="8" name="TextBox 7">
            <a:extLst>
              <a:ext uri="{FF2B5EF4-FFF2-40B4-BE49-F238E27FC236}">
                <a16:creationId xmlns:a16="http://schemas.microsoft.com/office/drawing/2014/main" id="{63FF41FD-C06B-9BBA-25B9-4929836A86EC}"/>
              </a:ext>
            </a:extLst>
          </p:cNvPr>
          <p:cNvSpPr txBox="1"/>
          <p:nvPr/>
        </p:nvSpPr>
        <p:spPr>
          <a:xfrm>
            <a:off x="6569475" y="613983"/>
            <a:ext cx="4955218" cy="6244017"/>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جلسات قرآن را افزایش بدهید</a:t>
            </a:r>
          </a:p>
          <a:p>
            <a:pPr algn="just" rtl="1">
              <a:lnSpc>
                <a:spcPct val="150000"/>
              </a:lnSpc>
              <a:defRPr/>
            </a:pPr>
            <a:r>
              <a:rPr lang="fa-IR" sz="1600" b="1" dirty="0">
                <a:solidFill>
                  <a:srgbClr val="00B0F0"/>
                </a:solidFill>
                <a:latin typeface="w_Aramesh Extra Bold" panose="02000500000000020004" pitchFamily="2" charset="-78"/>
                <a:ea typeface="w_Aramesh Extra Bold" panose="02000500000000020004" pitchFamily="2" charset="-78"/>
                <a:cs typeface="w_Aramesh Extra Bold" panose="02000500000000020004" pitchFamily="2" charset="-78"/>
              </a:rPr>
              <a:t>جلسات قرآنی را افزایش بدهید،</a:t>
            </a:r>
            <a:r>
              <a:rPr lang="fa-IR" sz="1600" b="1" dirty="0">
                <a:solidFill>
                  <a:srgbClr val="00B0F0"/>
                </a:solidFill>
                <a:latin typeface="w_Aramesh" panose="02000500000000020004" pitchFamily="2" charset="-78"/>
                <a:ea typeface="w_Aramesh" panose="02000500000000020004" pitchFamily="2" charset="-78"/>
                <a:cs typeface="w_Aramesh" panose="02000500000000020004" pitchFamily="2" charset="-78"/>
              </a:rPr>
              <a:t> </a:t>
            </a:r>
            <a:r>
              <a:rPr lang="fa-IR" sz="1600" dirty="0">
                <a:latin typeface="w_Aramesh" panose="02000500000000020004" pitchFamily="2" charset="-78"/>
                <a:ea typeface="w_Aramesh" panose="02000500000000020004" pitchFamily="2" charset="-78"/>
                <a:cs typeface="w_Aramesh" panose="02000500000000020004" pitchFamily="2" charset="-78"/>
              </a:rPr>
              <a:t>هرچه می‌توانید تعلیم و تعلّم قرآن را زیاد کنید؛ معانی قرآن، مفاهیم قرآن، اینها را زنده کنید. </a:t>
            </a:r>
            <a:r>
              <a:rPr lang="fa-IR" sz="1200" dirty="0">
                <a:latin typeface="w_Aramesh" panose="02000500000000020004" pitchFamily="2" charset="-78"/>
                <a:ea typeface="w_Aramesh" panose="02000500000000020004" pitchFamily="2" charset="-78"/>
                <a:cs typeface="w_Aramesh" panose="02000500000000020004" pitchFamily="2" charset="-78"/>
              </a:rPr>
              <a:t>(۱۳۹۶/۳/۶)</a:t>
            </a: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effectLst/>
                <a:latin typeface="w_Aramesh" panose="02000500000000020004" pitchFamily="2" charset="-78"/>
                <a:ea typeface="w_Aramesh" panose="02000500000000020004" pitchFamily="2" charset="-78"/>
                <a:cs typeface="w_Aramesh" panose="02000500000000020004" pitchFamily="2" charset="-78"/>
              </a:rPr>
              <a:t>اینکه ما اصرار داریم بر حفظ قرآن، بر تلاوت قرآن، بر </a:t>
            </a: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گسترش جلسات قرآنی </a:t>
            </a:r>
            <a:r>
              <a:rPr lang="fa-IR" sz="1600" dirty="0">
                <a:effectLst/>
                <a:latin typeface="w_Aramesh" panose="02000500000000020004" pitchFamily="2" charset="-78"/>
                <a:ea typeface="w_Aramesh" panose="02000500000000020004" pitchFamily="2" charset="-78"/>
                <a:cs typeface="w_Aramesh" panose="02000500000000020004" pitchFamily="2" charset="-78"/>
              </a:rPr>
              <a:t>در سطح کشور، بر آموزش علوم قرآنی و فنون قرآنی ... به خاطر این است که آشنائی با اینها، فضای کشور را فضای قرآنی می‌کند. ما به این فضا احتیاج داریم. وقتی فضا قرآنی شد، انس با قرآن افزایش پیدا خواهد کرد، و انس با قرآن، موجب تدبر در قرآن و معارف قرآنی می‌شود. </a:t>
            </a:r>
            <a:r>
              <a:rPr lang="fa-IR" sz="1200" dirty="0">
                <a:effectLst/>
                <a:latin typeface="w_Aramesh" panose="02000500000000020004" pitchFamily="2" charset="-78"/>
                <a:ea typeface="w_Aramesh" panose="02000500000000020004" pitchFamily="2" charset="-78"/>
                <a:cs typeface="w_Aramesh" panose="02000500000000020004" pitchFamily="2" charset="-78"/>
              </a:rPr>
              <a:t>(۱۳۹۱/۴/۴)</a:t>
            </a:r>
            <a:endParaRPr lang="fa-IR" sz="1200" dirty="0">
              <a:solidFill>
                <a:srgbClr val="32BFC2"/>
              </a:solidFill>
              <a:latin typeface="w_Aramesh" panose="02000500000000020004" pitchFamily="2" charset="-78"/>
              <a:ea typeface="w_Aramesh" panose="02000500000000020004" pitchFamily="2" charset="-78"/>
              <a:cs typeface="w_Aramesh" panose="02000500000000020004" pitchFamily="2" charset="-78"/>
            </a:endParaRP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effectLst/>
                <a:latin typeface="w_Aramesh" panose="02000500000000020004" pitchFamily="2" charset="-78"/>
                <a:ea typeface="w_Aramesh" panose="02000500000000020004" pitchFamily="2" charset="-78"/>
                <a:cs typeface="w_Aramesh" panose="02000500000000020004" pitchFamily="2" charset="-78"/>
              </a:rPr>
              <a:t>جلسه قرآن، تلاوت قرآن و صوت قرآن، </a:t>
            </a: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مقدّمه برای معرفت مفاهیم قرآنی است.</a:t>
            </a:r>
            <a:r>
              <a:rPr lang="fa-IR" sz="1600" dirty="0">
                <a:solidFill>
                  <a:srgbClr val="00B0F0"/>
                </a:solidFill>
                <a:effectLst/>
                <a:latin typeface="w_Aramesh" panose="02000500000000020004" pitchFamily="2" charset="-78"/>
                <a:ea typeface="w_Aramesh" panose="02000500000000020004" pitchFamily="2" charset="-78"/>
                <a:cs typeface="w_Aramesh" panose="02000500000000020004" pitchFamily="2" charset="-78"/>
              </a:rPr>
              <a:t> </a:t>
            </a:r>
            <a:r>
              <a:rPr lang="fa-IR" sz="1600" dirty="0">
                <a:effectLst/>
                <a:latin typeface="w_Aramesh" panose="02000500000000020004" pitchFamily="2" charset="-78"/>
                <a:ea typeface="w_Aramesh" panose="02000500000000020004" pitchFamily="2" charset="-78"/>
                <a:cs typeface="w_Aramesh" panose="02000500000000020004" pitchFamily="2" charset="-78"/>
              </a:rPr>
              <a:t>عیب بزرگ کار ما مسلمانها، ما امت اسلامی این‌جاست که دم از قرآن میزنیم، اما به قرآن عمل نمیکنیم؛ </a:t>
            </a:r>
            <a:r>
              <a:rPr lang="fa-IR" sz="1200" dirty="0">
                <a:effectLst/>
                <a:latin typeface="w_Aramesh" panose="02000500000000020004" pitchFamily="2" charset="-78"/>
                <a:ea typeface="w_Aramesh" panose="02000500000000020004" pitchFamily="2" charset="-78"/>
                <a:cs typeface="w_Aramesh" panose="02000500000000020004" pitchFamily="2" charset="-78"/>
              </a:rPr>
              <a:t>(۱۳۸۰/۰۷/۲۶) </a:t>
            </a:r>
            <a:endParaRPr lang="fa-IR" sz="1200" dirty="0">
              <a:solidFill>
                <a:srgbClr val="32BFC2"/>
              </a:solidFill>
              <a:effectLst/>
              <a:latin typeface="w_Aramesh" panose="02000500000000020004" pitchFamily="2" charset="-78"/>
              <a:ea typeface="w_Aramesh" panose="02000500000000020004" pitchFamily="2" charset="-78"/>
              <a:cs typeface="w_Aramesh" panose="02000500000000020004" pitchFamily="2" charset="-78"/>
            </a:endParaRPr>
          </a:p>
          <a:p>
            <a:pPr marL="0" marR="0" lvl="0" indent="0" algn="just" defTabSz="914400" rtl="1" eaLnBrk="1" fontAlgn="auto" latinLnBrk="0" hangingPunct="1">
              <a:lnSpc>
                <a:spcPct val="150000"/>
              </a:lnSpc>
              <a:spcBef>
                <a:spcPts val="0"/>
              </a:spcBef>
              <a:spcAft>
                <a:spcPts val="0"/>
              </a:spcAft>
              <a:buClrTx/>
              <a:buSzTx/>
              <a:buFontTx/>
              <a:buNone/>
              <a:tabLst/>
              <a:defRPr/>
            </a:pP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مفاهیم قرآنی مفاهیمی است برای زندگی؛ فقط معلومات نیست. </a:t>
            </a:r>
            <a:r>
              <a:rPr lang="fa-IR" sz="1600" dirty="0">
                <a:effectLst/>
                <a:latin typeface="w_Aramesh" panose="02000500000000020004" pitchFamily="2" charset="-78"/>
                <a:ea typeface="w_Aramesh" panose="02000500000000020004" pitchFamily="2" charset="-78"/>
                <a:cs typeface="w_Aramesh" panose="02000500000000020004" pitchFamily="2" charset="-78"/>
              </a:rPr>
              <a:t>گاهی انسان معلومات قرآنیاش خوب است، اما از قرآن در زندگی او هیچ اثری نیست! </a:t>
            </a:r>
            <a:r>
              <a:rPr lang="fa-IR" sz="1600" dirty="0">
                <a:solidFill>
                  <a:srgbClr val="00B0F0"/>
                </a:solidFill>
                <a:effectLst/>
                <a:latin typeface="w_Aramesh Extra Bold" panose="02000500000000020004" pitchFamily="2" charset="-78"/>
                <a:ea typeface="w_Aramesh Extra Bold" panose="02000500000000020004" pitchFamily="2" charset="-78"/>
                <a:cs typeface="w_Aramesh Extra Bold" panose="02000500000000020004" pitchFamily="2" charset="-78"/>
              </a:rPr>
              <a:t>ما باید تلاشمان این باشد که قرآن در زندگی ما تجسم پیدا کند.  </a:t>
            </a:r>
            <a:r>
              <a:rPr lang="fa-IR" sz="1200" dirty="0">
                <a:effectLst/>
                <a:latin typeface="w_Aramesh" panose="02000500000000020004" pitchFamily="2" charset="-78"/>
                <a:ea typeface="w_Aramesh" panose="02000500000000020004" pitchFamily="2" charset="-78"/>
                <a:cs typeface="w_Aramesh" panose="02000500000000020004" pitchFamily="2" charset="-78"/>
              </a:rPr>
              <a:t>(۱۳۸۸/۷/۲۸)</a:t>
            </a:r>
            <a:endParaRPr kumimoji="0" lang="fa-IR" sz="18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lang="fa-IR" dirty="0">
              <a:solidFill>
                <a:srgbClr val="32BFC2"/>
              </a:solidFill>
              <a:latin typeface="w_Aramesh Black" panose="02000500000000020004" pitchFamily="2" charset="-78"/>
              <a:ea typeface="w_Aramesh Black" panose="02000500000000020004" pitchFamily="2" charset="-78"/>
              <a:cs typeface="w_Aramesh Black" panose="02000500000000020004"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fa-IR" sz="18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endParaRPr>
          </a:p>
        </p:txBody>
      </p:sp>
      <p:cxnSp>
        <p:nvCxnSpPr>
          <p:cNvPr id="2" name="Straight Connector 1">
            <a:extLst>
              <a:ext uri="{FF2B5EF4-FFF2-40B4-BE49-F238E27FC236}">
                <a16:creationId xmlns:a16="http://schemas.microsoft.com/office/drawing/2014/main" id="{7B82CF0A-CE7D-53A2-CEA9-D6F218042EBA}"/>
              </a:ext>
            </a:extLst>
          </p:cNvPr>
          <p:cNvCxnSpPr>
            <a:cxnSpLocks/>
          </p:cNvCxnSpPr>
          <p:nvPr/>
        </p:nvCxnSpPr>
        <p:spPr>
          <a:xfrm>
            <a:off x="6649375" y="931263"/>
            <a:ext cx="1643395"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6019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FE907-97D5-C360-BBAF-5D947DDA9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99" y="0"/>
            <a:ext cx="11431002" cy="6858000"/>
          </a:xfrm>
          <a:prstGeom prst="rect">
            <a:avLst/>
          </a:prstGeom>
        </p:spPr>
      </p:pic>
    </p:spTree>
    <p:extLst>
      <p:ext uri="{BB962C8B-B14F-4D97-AF65-F5344CB8AC3E}">
        <p14:creationId xmlns:p14="http://schemas.microsoft.com/office/powerpoint/2010/main" val="1710148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A12E-0F2B-0BE8-BB77-2258A589E4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E7E831-590B-55FC-E9F9-91C22B1A9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77" y="0"/>
            <a:ext cx="4848301" cy="6858000"/>
          </a:xfrm>
          <a:prstGeom prst="rect">
            <a:avLst/>
          </a:prstGeom>
        </p:spPr>
      </p:pic>
      <p:sp>
        <p:nvSpPr>
          <p:cNvPr id="6" name="TextBox 5">
            <a:extLst>
              <a:ext uri="{FF2B5EF4-FFF2-40B4-BE49-F238E27FC236}">
                <a16:creationId xmlns:a16="http://schemas.microsoft.com/office/drawing/2014/main" id="{C58CD847-0A97-0773-B778-DFB18E633074}"/>
              </a:ext>
            </a:extLst>
          </p:cNvPr>
          <p:cNvSpPr txBox="1"/>
          <p:nvPr/>
        </p:nvSpPr>
        <p:spPr>
          <a:xfrm>
            <a:off x="4602257" y="2345109"/>
            <a:ext cx="6335033" cy="4031873"/>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32BFC2"/>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مدل «تلاوت تدبری»</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w_Aramesh" panose="02000500000000020004" pitchFamily="2" charset="-78"/>
                <a:ea typeface="w_Aramesh" panose="02000500000000020004" pitchFamily="2" charset="-78"/>
                <a:cs typeface="w_Aramesh" panose="02000500000000020004" pitchFamily="2" charset="-78"/>
              </a:rPr>
              <a:t>«تلاوت را باید با تدبّر انجام داد. البتّه مشکل مردم عزیز ما این است که با زبان قرآن آشنایی درستی ندارند... یکی از کارهای مهم این است که ما بتوانیم تلاوت قرآن را بیامیزیم به ترجمه تفسیری، نه ترجمه صِرفِ معنی کلمات... این را بایستی متخصّصین کار قرآن و کسانی که سرگرم این مسائل‌اند، یک راهی پیدا کنند که ما بتوانیم در محافل قرآنی که تلاوت قرآن می‌شود، به نحوی ترجمه را هم وارد کنیم... شبیه این را قبل از انقلاب بنده در جلساتی که درباره‌ی مسائل قرآنی صحبت می‌کردم [انجام می‌دادم]. این‌جوری بود که من شرح مفصّلی را ــ مثلاً به قدر شاید یک ساعت ــ درباره‌ی یک موضوعی بحث می‌کردم؛ آیات آن موضوع را انتخاب کرده بودیم. بعد از صحبت من، یک نفر از قرّاء،]...[ می‌آمدند (روی منبر) می‌نشستند (و تلاوت قرآن می‌کردند)؛ من می‌گفتم [دیگران] قرآن را در مجالس مقدّمه‌ی سخنرانی قرار میدهند، من سخنرانی‌ام را مقدّمه‌ی قرآن قرار می‌دهم.»</a:t>
            </a:r>
          </a:p>
        </p:txBody>
      </p:sp>
      <p:cxnSp>
        <p:nvCxnSpPr>
          <p:cNvPr id="2" name="Straight Connector 1">
            <a:extLst>
              <a:ext uri="{FF2B5EF4-FFF2-40B4-BE49-F238E27FC236}">
                <a16:creationId xmlns:a16="http://schemas.microsoft.com/office/drawing/2014/main" id="{93D53118-D312-72BC-967C-EFF38A0EF9CA}"/>
              </a:ext>
            </a:extLst>
          </p:cNvPr>
          <p:cNvCxnSpPr>
            <a:cxnSpLocks/>
          </p:cNvCxnSpPr>
          <p:nvPr/>
        </p:nvCxnSpPr>
        <p:spPr>
          <a:xfrm>
            <a:off x="4802819" y="2733430"/>
            <a:ext cx="3330153"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51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8E1DE-4BFA-910B-01C8-A60644C4894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BF0668-67A0-11A0-0E41-033C622CF42B}"/>
              </a:ext>
            </a:extLst>
          </p:cNvPr>
          <p:cNvSpPr txBox="1"/>
          <p:nvPr/>
        </p:nvSpPr>
        <p:spPr>
          <a:xfrm>
            <a:off x="2070481" y="6121761"/>
            <a:ext cx="8497171" cy="520463"/>
          </a:xfrm>
          <a:prstGeom prst="rect">
            <a:avLst/>
          </a:prstGeom>
          <a:noFill/>
        </p:spPr>
        <p:txBody>
          <a:bodyPr wrap="square">
            <a:spAutoFit/>
          </a:bodyPr>
          <a:lstStyle/>
          <a:p>
            <a:pPr rtl="1">
              <a:lnSpc>
                <a:spcPct val="107000"/>
              </a:lnSpc>
              <a:spcAft>
                <a:spcPts val="800"/>
              </a:spcAft>
            </a:pPr>
            <a:r>
              <a:rPr lang="fa-IR" sz="800" dirty="0">
                <a:effectLst/>
                <a:latin typeface="w_Aramesh" panose="02000500000000020004" pitchFamily="2" charset="-78"/>
                <a:ea typeface="w_Aramesh" panose="02000500000000020004" pitchFamily="2" charset="-78"/>
                <a:cs typeface="w_Aramesh" panose="02000500000000020004" pitchFamily="2" charset="-78"/>
              </a:rPr>
              <a:t>امام صادق علیه‌السلام ، اصول کافی، جلد ۲، صفحه ۶۰۹   </a:t>
            </a:r>
            <a:r>
              <a:rPr lang="fa-IR" sz="2600" b="1" dirty="0">
                <a:effectLst/>
                <a:latin typeface="w_Aramesh" panose="02000500000000020004" pitchFamily="2" charset="-78"/>
                <a:ea typeface="w_Aramesh" panose="02000500000000020004" pitchFamily="2" charset="-78"/>
                <a:cs typeface="w_Aramesh" panose="02000500000000020004" pitchFamily="2" charset="-78"/>
              </a:rPr>
              <a:t> اَلْقُ</a:t>
            </a:r>
            <a:r>
              <a:rPr lang="fa-IR" sz="2600" b="1" dirty="0">
                <a:latin typeface="w_Aramesh" panose="02000500000000020004" pitchFamily="2" charset="-78"/>
                <a:ea typeface="w_Aramesh" panose="02000500000000020004" pitchFamily="2" charset="-78"/>
                <a:cs typeface="w_Aramesh" panose="02000500000000020004" pitchFamily="2" charset="-78"/>
              </a:rPr>
              <a:t>ـ</a:t>
            </a:r>
            <a:r>
              <a:rPr lang="fa-IR" sz="2600" b="1" dirty="0">
                <a:effectLst/>
                <a:latin typeface="w_Aramesh" panose="02000500000000020004" pitchFamily="2" charset="-78"/>
                <a:ea typeface="w_Aramesh" panose="02000500000000020004" pitchFamily="2" charset="-78"/>
                <a:cs typeface="w_Aramesh" panose="02000500000000020004" pitchFamily="2" charset="-78"/>
              </a:rPr>
              <a:t>رْآنُ عَهْدُ اَللَّهِ إِلَى خَلْقِهِ</a:t>
            </a:r>
            <a:r>
              <a:rPr lang="fa-IR" sz="2600" b="1" dirty="0">
                <a:latin typeface="w_Aramesh" panose="02000500000000020004" pitchFamily="2" charset="-78"/>
                <a:ea typeface="w_Aramesh" panose="02000500000000020004" pitchFamily="2" charset="-78"/>
                <a:cs typeface="w_Aramesh" panose="02000500000000020004" pitchFamily="2" charset="-78"/>
              </a:rPr>
              <a:t> </a:t>
            </a:r>
            <a:r>
              <a:rPr lang="fa-IR" sz="1800" dirty="0">
                <a:effectLst/>
                <a:latin typeface="w_Aramesh" panose="02000500000000020004" pitchFamily="2" charset="-78"/>
                <a:ea typeface="w_Aramesh" panose="02000500000000020004" pitchFamily="2" charset="-78"/>
                <a:cs typeface="w_Aramesh" panose="02000500000000020004" pitchFamily="2" charset="-78"/>
              </a:rPr>
              <a:t>قرآن، عهد خداوند با مخلوقاتش است.</a:t>
            </a:r>
          </a:p>
        </p:txBody>
      </p:sp>
      <p:pic>
        <p:nvPicPr>
          <p:cNvPr id="3" name="Picture 2">
            <a:extLst>
              <a:ext uri="{FF2B5EF4-FFF2-40B4-BE49-F238E27FC236}">
                <a16:creationId xmlns:a16="http://schemas.microsoft.com/office/drawing/2014/main" id="{E6751E4A-E9AC-4B7B-CCE8-A5A02C90CEC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977661" y="215776"/>
            <a:ext cx="10236677" cy="5764466"/>
          </a:xfrm>
          <a:prstGeom prst="rect">
            <a:avLst/>
          </a:prstGeom>
        </p:spPr>
      </p:pic>
    </p:spTree>
    <p:extLst>
      <p:ext uri="{BB962C8B-B14F-4D97-AF65-F5344CB8AC3E}">
        <p14:creationId xmlns:p14="http://schemas.microsoft.com/office/powerpoint/2010/main" val="3674995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C805-E05B-E029-6467-A029F66392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5E4CBB-A0B7-B0EB-C0C4-4F7DA3757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85" y="0"/>
            <a:ext cx="11103429" cy="6858000"/>
          </a:xfrm>
          <a:prstGeom prst="rect">
            <a:avLst/>
          </a:prstGeom>
        </p:spPr>
      </p:pic>
    </p:spTree>
    <p:extLst>
      <p:ext uri="{BB962C8B-B14F-4D97-AF65-F5344CB8AC3E}">
        <p14:creationId xmlns:p14="http://schemas.microsoft.com/office/powerpoint/2010/main" val="3572619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234BB-7A5B-6E0F-DD9E-3D2C9AA0C5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056255-3D52-6282-187F-444960C3D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99" y="0"/>
            <a:ext cx="11431002" cy="6858000"/>
          </a:xfrm>
          <a:prstGeom prst="rect">
            <a:avLst/>
          </a:prstGeom>
        </p:spPr>
      </p:pic>
    </p:spTree>
    <p:extLst>
      <p:ext uri="{BB962C8B-B14F-4D97-AF65-F5344CB8AC3E}">
        <p14:creationId xmlns:p14="http://schemas.microsoft.com/office/powerpoint/2010/main" val="2321668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5BE281-FBD3-2FEE-88D5-41B8D398E75C}"/>
              </a:ext>
            </a:extLst>
          </p:cNvPr>
          <p:cNvPicPr>
            <a:picLocks noChangeAspect="1"/>
          </p:cNvPicPr>
          <p:nvPr/>
        </p:nvPicPr>
        <p:blipFill>
          <a:blip r:embed="rId2"/>
          <a:stretch>
            <a:fillRect/>
          </a:stretch>
        </p:blipFill>
        <p:spPr>
          <a:xfrm>
            <a:off x="1481137" y="1079035"/>
            <a:ext cx="9229725" cy="5572125"/>
          </a:xfrm>
          <a:prstGeom prst="rect">
            <a:avLst/>
          </a:prstGeom>
        </p:spPr>
      </p:pic>
      <p:sp>
        <p:nvSpPr>
          <p:cNvPr id="7" name="TextBox 6">
            <a:extLst>
              <a:ext uri="{FF2B5EF4-FFF2-40B4-BE49-F238E27FC236}">
                <a16:creationId xmlns:a16="http://schemas.microsoft.com/office/drawing/2014/main" id="{35C04979-E73C-46EC-252D-01BDF0A4CD89}"/>
              </a:ext>
            </a:extLst>
          </p:cNvPr>
          <p:cNvSpPr txBox="1"/>
          <p:nvPr/>
        </p:nvSpPr>
        <p:spPr>
          <a:xfrm>
            <a:off x="3046827" y="423599"/>
            <a:ext cx="6098344" cy="547842"/>
          </a:xfrm>
          <a:prstGeom prst="rect">
            <a:avLst/>
          </a:prstGeom>
          <a:noFill/>
        </p:spPr>
        <p:txBody>
          <a:bodyPr wrap="square">
            <a:spAutoFit/>
          </a:body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01114A"/>
                </a:solidFill>
                <a:effectLst/>
                <a:uLnTx/>
                <a:uFillTx/>
                <a:latin typeface="w_Aramesh Black" panose="02000500000000020004" pitchFamily="2" charset="-78"/>
                <a:ea typeface="w_Aramesh Black" panose="02000500000000020004" pitchFamily="2" charset="-78"/>
                <a:cs typeface="w_Aramesh Black" panose="02000500000000020004" pitchFamily="2" charset="-78"/>
              </a:rPr>
              <a:t>وب‌سایت محصولات زندگی با آیه‌ها</a:t>
            </a:r>
          </a:p>
        </p:txBody>
      </p:sp>
    </p:spTree>
    <p:extLst>
      <p:ext uri="{BB962C8B-B14F-4D97-AF65-F5344CB8AC3E}">
        <p14:creationId xmlns:p14="http://schemas.microsoft.com/office/powerpoint/2010/main" val="153131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C997FD48-2E7A-B8BE-FFAD-A7C71C960789}"/>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53ECD7-9355-1054-909D-DF620844F521}"/>
              </a:ext>
            </a:extLst>
          </p:cNvPr>
          <p:cNvCxnSpPr/>
          <p:nvPr/>
        </p:nvCxnSpPr>
        <p:spPr>
          <a:xfrm>
            <a:off x="772886" y="1230738"/>
            <a:ext cx="10646228" cy="0"/>
          </a:xfrm>
          <a:prstGeom prst="line">
            <a:avLst/>
          </a:prstGeom>
          <a:ln w="31750">
            <a:solidFill>
              <a:srgbClr val="DDB06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1A7EDE98-5B7D-2F27-DB02-90DD959A5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725" y="757447"/>
            <a:ext cx="3941685" cy="1219104"/>
          </a:xfrm>
          <a:prstGeom prst="rect">
            <a:avLst/>
          </a:prstGeom>
        </p:spPr>
      </p:pic>
      <p:pic>
        <p:nvPicPr>
          <p:cNvPr id="9" name="Picture 8">
            <a:extLst>
              <a:ext uri="{FF2B5EF4-FFF2-40B4-BE49-F238E27FC236}">
                <a16:creationId xmlns:a16="http://schemas.microsoft.com/office/drawing/2014/main" id="{B0FABE8B-DD37-FDE4-CF1A-AD4E8CEA9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24" y="2208768"/>
            <a:ext cx="4716106" cy="1914137"/>
          </a:xfrm>
          <a:prstGeom prst="rect">
            <a:avLst/>
          </a:prstGeom>
        </p:spPr>
      </p:pic>
      <p:pic>
        <p:nvPicPr>
          <p:cNvPr id="13" name="Picture 12">
            <a:extLst>
              <a:ext uri="{FF2B5EF4-FFF2-40B4-BE49-F238E27FC236}">
                <a16:creationId xmlns:a16="http://schemas.microsoft.com/office/drawing/2014/main" id="{CCB96C65-AEA5-0C45-9D9B-75F598296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250" y="4964673"/>
            <a:ext cx="3479852" cy="1893328"/>
          </a:xfrm>
          <a:prstGeom prst="rect">
            <a:avLst/>
          </a:prstGeom>
        </p:spPr>
      </p:pic>
      <p:sp>
        <p:nvSpPr>
          <p:cNvPr id="15" name="Subtitle 2">
            <a:extLst>
              <a:ext uri="{FF2B5EF4-FFF2-40B4-BE49-F238E27FC236}">
                <a16:creationId xmlns:a16="http://schemas.microsoft.com/office/drawing/2014/main" id="{048503F8-3892-7FD1-A390-9E744E87E1A2}"/>
              </a:ext>
            </a:extLst>
          </p:cNvPr>
          <p:cNvSpPr txBox="1">
            <a:spLocks/>
          </p:cNvSpPr>
          <p:nvPr/>
        </p:nvSpPr>
        <p:spPr>
          <a:xfrm>
            <a:off x="4221835" y="1050389"/>
            <a:ext cx="3748329" cy="69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29245C"/>
                </a:solidFill>
                <a:effectLst/>
                <a:uLnTx/>
                <a:uFillTx/>
                <a:latin typeface="Ray ExtraBlack" panose="02000504000000020004" pitchFamily="2" charset="-78"/>
                <a:ea typeface="Ray" panose="02000504000000020004" pitchFamily="2" charset="-78"/>
                <a:cs typeface="Ray ExtraBlack" panose="02000504000000020004" pitchFamily="2" charset="-78"/>
              </a:rPr>
              <a:t>۱. زندگی با آیه‌ها چیست؟</a:t>
            </a:r>
            <a:endParaRPr kumimoji="0" lang="en-US" sz="3200" b="0" i="0" u="none" strike="noStrike" kern="1200" cap="none" spc="0" normalizeH="0" baseline="0" noProof="0" dirty="0">
              <a:ln>
                <a:noFill/>
              </a:ln>
              <a:solidFill>
                <a:srgbClr val="29245C"/>
              </a:solidFill>
              <a:effectLst/>
              <a:uLnTx/>
              <a:uFillTx/>
              <a:latin typeface="Ray ExtraBlack" panose="02000504000000020004" pitchFamily="2" charset="-78"/>
              <a:ea typeface="+mn-ea"/>
              <a:cs typeface="Ray ExtraBlack" panose="02000504000000020004" pitchFamily="2" charset="-78"/>
            </a:endParaRPr>
          </a:p>
        </p:txBody>
      </p:sp>
      <p:pic>
        <p:nvPicPr>
          <p:cNvPr id="17" name="Picture 16">
            <a:extLst>
              <a:ext uri="{FF2B5EF4-FFF2-40B4-BE49-F238E27FC236}">
                <a16:creationId xmlns:a16="http://schemas.microsoft.com/office/drawing/2014/main" id="{F6C316C8-C48A-779F-57CD-179995A84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25002" y="4626592"/>
            <a:ext cx="1698171" cy="2001340"/>
          </a:xfrm>
          <a:prstGeom prst="rect">
            <a:avLst/>
          </a:prstGeom>
        </p:spPr>
      </p:pic>
    </p:spTree>
    <p:extLst>
      <p:ext uri="{BB962C8B-B14F-4D97-AF65-F5344CB8AC3E}">
        <p14:creationId xmlns:p14="http://schemas.microsoft.com/office/powerpoint/2010/main" val="2410955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77B95-A150-1626-26BE-8252E7C3266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68D1644-EE87-CDA2-F446-CBF408A5354B}"/>
              </a:ext>
            </a:extLst>
          </p:cNvPr>
          <p:cNvPicPr>
            <a:picLocks noChangeAspect="1"/>
          </p:cNvPicPr>
          <p:nvPr/>
        </p:nvPicPr>
        <p:blipFill>
          <a:blip r:embed="rId2"/>
          <a:stretch>
            <a:fillRect/>
          </a:stretch>
        </p:blipFill>
        <p:spPr>
          <a:xfrm>
            <a:off x="820028" y="741091"/>
            <a:ext cx="10265314" cy="5950249"/>
          </a:xfrm>
          <a:prstGeom prst="rect">
            <a:avLst/>
          </a:prstGeom>
        </p:spPr>
      </p:pic>
      <p:sp>
        <p:nvSpPr>
          <p:cNvPr id="2" name="Subtitle 2">
            <a:extLst>
              <a:ext uri="{FF2B5EF4-FFF2-40B4-BE49-F238E27FC236}">
                <a16:creationId xmlns:a16="http://schemas.microsoft.com/office/drawing/2014/main" id="{94019596-813F-D94D-DD7A-B708DFC7BB2E}"/>
              </a:ext>
            </a:extLst>
          </p:cNvPr>
          <p:cNvSpPr txBox="1">
            <a:spLocks/>
          </p:cNvSpPr>
          <p:nvPr/>
        </p:nvSpPr>
        <p:spPr>
          <a:xfrm>
            <a:off x="6753320" y="501940"/>
            <a:ext cx="4618652" cy="919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32BFC2"/>
                </a:solidFill>
                <a:effectLst/>
                <a:uLnTx/>
                <a:uFillTx/>
                <a:latin typeface="Ray Black" panose="02000504000000020004" pitchFamily="2" charset="-78"/>
                <a:ea typeface="Abar Low FaNum ExtraBold" pitchFamily="2" charset="-78"/>
                <a:cs typeface="Ray Black" panose="02000504000000020004" pitchFamily="2" charset="-78"/>
              </a:rPr>
              <a:t>کتاب‌های‌ زندگی با آیه‌ها</a:t>
            </a:r>
            <a:endParaRPr kumimoji="0" lang="en-US" sz="3200" b="0" i="0" u="none" strike="noStrike" kern="1200" cap="none" spc="0" normalizeH="0" baseline="0" noProof="0" dirty="0">
              <a:ln>
                <a:noFill/>
              </a:ln>
              <a:solidFill>
                <a:srgbClr val="32BFC2"/>
              </a:solidFill>
              <a:effectLst/>
              <a:uLnTx/>
              <a:uFillTx/>
              <a:latin typeface="Ray Black" panose="02000504000000020004" pitchFamily="2" charset="-78"/>
              <a:ea typeface="Abar Low FaNum ExtraBold" pitchFamily="2" charset="-78"/>
              <a:cs typeface="Ray Black" panose="02000504000000020004" pitchFamily="2" charset="-78"/>
            </a:endParaRPr>
          </a:p>
        </p:txBody>
      </p:sp>
      <p:sp>
        <p:nvSpPr>
          <p:cNvPr id="5" name="TextBox 4">
            <a:extLst>
              <a:ext uri="{FF2B5EF4-FFF2-40B4-BE49-F238E27FC236}">
                <a16:creationId xmlns:a16="http://schemas.microsoft.com/office/drawing/2014/main" id="{9289651B-348B-BCB7-6C48-9800D0ED998E}"/>
              </a:ext>
            </a:extLst>
          </p:cNvPr>
          <p:cNvSpPr txBox="1"/>
          <p:nvPr/>
        </p:nvSpPr>
        <p:spPr>
          <a:xfrm>
            <a:off x="8924037" y="783295"/>
            <a:ext cx="530441" cy="830997"/>
          </a:xfrm>
          <a:prstGeom prst="rect">
            <a:avLst/>
          </a:prstGeom>
          <a:noFill/>
        </p:spPr>
        <p:txBody>
          <a:bodyPr wrap="square">
            <a:spAutoFit/>
          </a:bodyPr>
          <a:lstStyle/>
          <a:p>
            <a:r>
              <a:rPr kumimoji="0" lang="fa-IR" sz="4800" b="0" i="0" u="none" strike="noStrike" kern="1200" cap="none" spc="0" normalizeH="0" baseline="0" noProof="0" dirty="0">
                <a:ln>
                  <a:noFill/>
                </a:ln>
                <a:solidFill>
                  <a:srgbClr val="32BFC2"/>
                </a:solidFill>
                <a:effectLst/>
                <a:uLnTx/>
                <a:uFillTx/>
                <a:latin typeface="Ray Black" panose="02000504000000020004" pitchFamily="2" charset="-78"/>
                <a:ea typeface="Abar Low FaNum ExtraBold" pitchFamily="2" charset="-78"/>
                <a:cs typeface="Ray Black" panose="02000504000000020004" pitchFamily="2" charset="-78"/>
              </a:rPr>
              <a:t>+</a:t>
            </a:r>
            <a:endParaRPr lang="en-US" sz="4800" dirty="0"/>
          </a:p>
        </p:txBody>
      </p:sp>
    </p:spTree>
    <p:extLst>
      <p:ext uri="{BB962C8B-B14F-4D97-AF65-F5344CB8AC3E}">
        <p14:creationId xmlns:p14="http://schemas.microsoft.com/office/powerpoint/2010/main" val="754352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4D8306-34E3-C56F-551D-390339C3CA8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756740" y="242667"/>
            <a:ext cx="10678520" cy="6372665"/>
          </a:xfrm>
          <a:prstGeom prst="rect">
            <a:avLst/>
          </a:prstGeom>
        </p:spPr>
      </p:pic>
    </p:spTree>
    <p:extLst>
      <p:ext uri="{BB962C8B-B14F-4D97-AF65-F5344CB8AC3E}">
        <p14:creationId xmlns:p14="http://schemas.microsoft.com/office/powerpoint/2010/main" val="215509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E84B71-F936-24CB-C071-88C9DE1DEC96}"/>
              </a:ext>
            </a:extLst>
          </p:cNvPr>
          <p:cNvPicPr>
            <a:picLocks noChangeAspect="1"/>
          </p:cNvPicPr>
          <p:nvPr/>
        </p:nvPicPr>
        <p:blipFill>
          <a:blip r:embed="rId2"/>
          <a:stretch>
            <a:fillRect/>
          </a:stretch>
        </p:blipFill>
        <p:spPr>
          <a:xfrm>
            <a:off x="2748817" y="3391398"/>
            <a:ext cx="5049424" cy="3515700"/>
          </a:xfrm>
          <a:prstGeom prst="rect">
            <a:avLst/>
          </a:prstGeom>
        </p:spPr>
      </p:pic>
      <p:pic>
        <p:nvPicPr>
          <p:cNvPr id="19" name="Picture 18">
            <a:extLst>
              <a:ext uri="{FF2B5EF4-FFF2-40B4-BE49-F238E27FC236}">
                <a16:creationId xmlns:a16="http://schemas.microsoft.com/office/drawing/2014/main" id="{1B08151D-7E5F-FCF2-EB94-27976D3C19C4}"/>
              </a:ext>
            </a:extLst>
          </p:cNvPr>
          <p:cNvPicPr>
            <a:picLocks noChangeAspect="1"/>
          </p:cNvPicPr>
          <p:nvPr/>
        </p:nvPicPr>
        <p:blipFill>
          <a:blip r:embed="rId3"/>
          <a:stretch>
            <a:fillRect/>
          </a:stretch>
        </p:blipFill>
        <p:spPr>
          <a:xfrm>
            <a:off x="209928" y="43026"/>
            <a:ext cx="5049425" cy="3522239"/>
          </a:xfrm>
          <a:prstGeom prst="rect">
            <a:avLst/>
          </a:prstGeom>
        </p:spPr>
      </p:pic>
      <p:pic>
        <p:nvPicPr>
          <p:cNvPr id="21" name="Picture 20">
            <a:extLst>
              <a:ext uri="{FF2B5EF4-FFF2-40B4-BE49-F238E27FC236}">
                <a16:creationId xmlns:a16="http://schemas.microsoft.com/office/drawing/2014/main" id="{BBD8FDAE-D5B6-805A-4531-704364C2567D}"/>
              </a:ext>
            </a:extLst>
          </p:cNvPr>
          <p:cNvPicPr>
            <a:picLocks noChangeAspect="1"/>
          </p:cNvPicPr>
          <p:nvPr/>
        </p:nvPicPr>
        <p:blipFill>
          <a:blip r:embed="rId4"/>
          <a:srcRect r="50000"/>
          <a:stretch/>
        </p:blipFill>
        <p:spPr>
          <a:xfrm>
            <a:off x="5366319" y="139939"/>
            <a:ext cx="2385224" cy="3328415"/>
          </a:xfrm>
          <a:prstGeom prst="rect">
            <a:avLst/>
          </a:prstGeom>
        </p:spPr>
      </p:pic>
      <p:pic>
        <p:nvPicPr>
          <p:cNvPr id="23" name="Picture 22">
            <a:extLst>
              <a:ext uri="{FF2B5EF4-FFF2-40B4-BE49-F238E27FC236}">
                <a16:creationId xmlns:a16="http://schemas.microsoft.com/office/drawing/2014/main" id="{32209387-BB51-ABF4-05F0-C064C9CDDC7C}"/>
              </a:ext>
            </a:extLst>
          </p:cNvPr>
          <p:cNvPicPr>
            <a:picLocks noChangeAspect="1"/>
          </p:cNvPicPr>
          <p:nvPr/>
        </p:nvPicPr>
        <p:blipFill>
          <a:blip r:embed="rId5"/>
          <a:srcRect l="51201"/>
          <a:stretch/>
        </p:blipFill>
        <p:spPr>
          <a:xfrm>
            <a:off x="209928" y="3423639"/>
            <a:ext cx="2405802" cy="3429943"/>
          </a:xfrm>
          <a:prstGeom prst="rect">
            <a:avLst/>
          </a:prstGeom>
        </p:spPr>
      </p:pic>
      <p:sp>
        <p:nvSpPr>
          <p:cNvPr id="24" name="Subtitle 2">
            <a:extLst>
              <a:ext uri="{FF2B5EF4-FFF2-40B4-BE49-F238E27FC236}">
                <a16:creationId xmlns:a16="http://schemas.microsoft.com/office/drawing/2014/main" id="{805BC115-2880-8000-AC24-188F8C449087}"/>
              </a:ext>
            </a:extLst>
          </p:cNvPr>
          <p:cNvSpPr txBox="1">
            <a:spLocks/>
          </p:cNvSpPr>
          <p:nvPr/>
        </p:nvSpPr>
        <p:spPr>
          <a:xfrm>
            <a:off x="8279095" y="1989555"/>
            <a:ext cx="3566041" cy="439888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0F110A"/>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کتاب زندگی با آیه‌ها،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0F110A"/>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دفتر دوم؛ امت پیروز</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0F110A"/>
                </a:solidFill>
                <a:latin typeface="w_Aramesh Extra Bold" panose="02000500000000020004" pitchFamily="2" charset="-78"/>
                <a:ea typeface="w_Aramesh Extra Bold" panose="02000500000000020004" pitchFamily="2" charset="-78"/>
                <a:cs typeface="w_Aramesh Extra Bold" panose="02000500000000020004" pitchFamily="2" charset="-78"/>
              </a:rPr>
              <a:t>مخاطب: سرشبکه‌ها و مبلغین و ...</a:t>
            </a:r>
            <a:endParaRPr kumimoji="0" lang="fa-IR" sz="1800" b="0" i="0" u="none" strike="noStrike" kern="1200" cap="none" spc="0" normalizeH="0" baseline="0" noProof="0" dirty="0">
              <a:ln>
                <a:noFill/>
              </a:ln>
              <a:solidFill>
                <a:srgbClr val="0F110A"/>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عنوان و آیه و ترجمه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صفحه قرآن</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متن جذاب مصداقی ۱۰۰ کلمه‌ای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fa-IR" sz="1600" dirty="0">
                <a:solidFill>
                  <a:srgbClr val="A9774A"/>
                </a:solidFill>
                <a:latin typeface="w_Aramesh" panose="02000500000000020004" pitchFamily="2" charset="-78"/>
                <a:ea typeface="w_Aramesh" panose="02000500000000020004" pitchFamily="2" charset="-78"/>
                <a:cs typeface="w_Aramesh" panose="02000500000000020004" pitchFamily="2" charset="-78"/>
              </a:rPr>
              <a:t>متن تبیینی ۴۰۰کلمه‌ای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عهد با آیه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fa-IR" sz="1600" dirty="0">
                <a:solidFill>
                  <a:srgbClr val="A9774A"/>
                </a:solidFill>
                <a:latin typeface="w_Aramesh" panose="02000500000000020004" pitchFamily="2" charset="-78"/>
                <a:ea typeface="w_Aramesh" panose="02000500000000020004" pitchFamily="2" charset="-78"/>
                <a:cs typeface="w_Aramesh" panose="02000500000000020004" pitchFamily="2" charset="-78"/>
              </a:rPr>
              <a:t>رمزینه‌های دیگر محصولات و محتواها همچون:</a:t>
            </a:r>
          </a:p>
          <a:p>
            <a:pPr lvl="1" algn="r" rtl="1">
              <a:spcBef>
                <a:spcPts val="1000"/>
              </a:spcBef>
              <a:defRPr/>
            </a:pPr>
            <a:r>
              <a:rPr kumimoji="0" lang="fa-IR" sz="13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تلاوت و حفظ آیه</a:t>
            </a:r>
          </a:p>
          <a:p>
            <a:pPr lvl="1" algn="r" rtl="1">
              <a:spcBef>
                <a:spcPts val="1000"/>
              </a:spcBef>
              <a:defRPr/>
            </a:pPr>
            <a:r>
              <a:rPr kumimoji="0" lang="fa-IR" sz="13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پویانمایی</a:t>
            </a:r>
          </a:p>
          <a:p>
            <a:pPr lvl="1" algn="r" rtl="1">
              <a:spcBef>
                <a:spcPts val="1000"/>
              </a:spcBef>
              <a:defRPr/>
            </a:pPr>
            <a:r>
              <a:rPr lang="fa-IR" sz="1300" dirty="0">
                <a:solidFill>
                  <a:srgbClr val="A9774A"/>
                </a:solidFill>
                <a:latin typeface="w_Aramesh" panose="02000500000000020004" pitchFamily="2" charset="-78"/>
                <a:ea typeface="w_Aramesh" panose="02000500000000020004" pitchFamily="2" charset="-78"/>
                <a:cs typeface="w_Aramesh" panose="02000500000000020004" pitchFamily="2" charset="-78"/>
              </a:rPr>
              <a:t>کلیپ تبیینی</a:t>
            </a:r>
          </a:p>
          <a:p>
            <a:pPr lvl="1" algn="r" rtl="1">
              <a:spcBef>
                <a:spcPts val="1000"/>
              </a:spcBef>
              <a:defRPr/>
            </a:pPr>
            <a:r>
              <a:rPr kumimoji="0" lang="fa-IR" sz="13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سوژه‌های سخن</a:t>
            </a:r>
          </a:p>
          <a:p>
            <a:pPr lvl="1" algn="r" rtl="1">
              <a:spcBef>
                <a:spcPts val="1000"/>
              </a:spcBef>
              <a:defRPr/>
            </a:pPr>
            <a:r>
              <a:rPr lang="fa-IR" sz="1300" dirty="0">
                <a:solidFill>
                  <a:srgbClr val="A9774A"/>
                </a:solidFill>
                <a:latin typeface="w_Aramesh" panose="02000500000000020004" pitchFamily="2" charset="-78"/>
                <a:ea typeface="w_Aramesh" panose="02000500000000020004" pitchFamily="2" charset="-78"/>
                <a:cs typeface="w_Aramesh" panose="02000500000000020004" pitchFamily="2" charset="-78"/>
              </a:rPr>
              <a:t>خاطره شهید</a:t>
            </a:r>
            <a:endParaRPr kumimoji="0" lang="fa-IR" sz="13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graphicFrame>
        <p:nvGraphicFramePr>
          <p:cNvPr id="26" name="Object 25">
            <a:extLst>
              <a:ext uri="{FF2B5EF4-FFF2-40B4-BE49-F238E27FC236}">
                <a16:creationId xmlns:a16="http://schemas.microsoft.com/office/drawing/2014/main" id="{30C7117C-002D-F556-8F44-789F066C1558}"/>
              </a:ext>
            </a:extLst>
          </p:cNvPr>
          <p:cNvGraphicFramePr>
            <a:graphicFrameLocks noChangeAspect="1"/>
          </p:cNvGraphicFramePr>
          <p:nvPr>
            <p:extLst>
              <p:ext uri="{D42A27DB-BD31-4B8C-83A1-F6EECF244321}">
                <p14:modId xmlns:p14="http://schemas.microsoft.com/office/powerpoint/2010/main" val="3221495649"/>
              </p:ext>
            </p:extLst>
          </p:nvPr>
        </p:nvGraphicFramePr>
        <p:xfrm>
          <a:off x="8032652" y="139939"/>
          <a:ext cx="1748355" cy="2745739"/>
        </p:xfrm>
        <a:graphic>
          <a:graphicData uri="http://schemas.openxmlformats.org/presentationml/2006/ole">
            <mc:AlternateContent xmlns:mc="http://schemas.openxmlformats.org/markup-compatibility/2006">
              <mc:Choice xmlns:v="urn:schemas-microsoft-com:vml" Requires="v">
                <p:oleObj r:id="rId6" imgW="1419149" imgH="2229612" progId="">
                  <p:embed/>
                </p:oleObj>
              </mc:Choice>
              <mc:Fallback>
                <p:oleObj r:id="rId6" imgW="1419149" imgH="2229612" progId="">
                  <p:embed/>
                  <p:pic>
                    <p:nvPicPr>
                      <p:cNvPr id="0" name=""/>
                      <p:cNvPicPr/>
                      <p:nvPr/>
                    </p:nvPicPr>
                    <p:blipFill>
                      <a:blip r:embed="rId7"/>
                      <a:stretch>
                        <a:fillRect/>
                      </a:stretch>
                    </p:blipFill>
                    <p:spPr>
                      <a:xfrm>
                        <a:off x="8032652" y="139939"/>
                        <a:ext cx="1748355" cy="2745739"/>
                      </a:xfrm>
                      <a:prstGeom prst="rect">
                        <a:avLst/>
                      </a:prstGeom>
                    </p:spPr>
                  </p:pic>
                </p:oleObj>
              </mc:Fallback>
            </mc:AlternateContent>
          </a:graphicData>
        </a:graphic>
      </p:graphicFrame>
    </p:spTree>
    <p:extLst>
      <p:ext uri="{BB962C8B-B14F-4D97-AF65-F5344CB8AC3E}">
        <p14:creationId xmlns:p14="http://schemas.microsoft.com/office/powerpoint/2010/main" val="3779374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A28B79-B7E0-755B-831A-9A31EEB9A1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6F9798-CC41-F88C-47B7-E4C48E58AEE2}"/>
              </a:ext>
            </a:extLst>
          </p:cNvPr>
          <p:cNvPicPr>
            <a:picLocks noChangeAspect="1"/>
          </p:cNvPicPr>
          <p:nvPr/>
        </p:nvPicPr>
        <p:blipFill>
          <a:blip r:embed="rId2"/>
          <a:stretch>
            <a:fillRect/>
          </a:stretch>
        </p:blipFill>
        <p:spPr>
          <a:xfrm>
            <a:off x="3494522" y="4462642"/>
            <a:ext cx="2855441" cy="2021316"/>
          </a:xfrm>
          <a:prstGeom prst="rect">
            <a:avLst/>
          </a:prstGeom>
        </p:spPr>
      </p:pic>
      <p:pic>
        <p:nvPicPr>
          <p:cNvPr id="9" name="Picture 8">
            <a:extLst>
              <a:ext uri="{FF2B5EF4-FFF2-40B4-BE49-F238E27FC236}">
                <a16:creationId xmlns:a16="http://schemas.microsoft.com/office/drawing/2014/main" id="{FE8658D4-488A-DC37-A7E3-BCF76D62C0D7}"/>
              </a:ext>
            </a:extLst>
          </p:cNvPr>
          <p:cNvPicPr>
            <a:picLocks noChangeAspect="1"/>
          </p:cNvPicPr>
          <p:nvPr/>
        </p:nvPicPr>
        <p:blipFill>
          <a:blip r:embed="rId3"/>
          <a:stretch>
            <a:fillRect/>
          </a:stretch>
        </p:blipFill>
        <p:spPr>
          <a:xfrm>
            <a:off x="538396" y="2294717"/>
            <a:ext cx="2855441" cy="2043404"/>
          </a:xfrm>
          <a:prstGeom prst="rect">
            <a:avLst/>
          </a:prstGeom>
        </p:spPr>
      </p:pic>
      <p:pic>
        <p:nvPicPr>
          <p:cNvPr id="11" name="Picture 10">
            <a:extLst>
              <a:ext uri="{FF2B5EF4-FFF2-40B4-BE49-F238E27FC236}">
                <a16:creationId xmlns:a16="http://schemas.microsoft.com/office/drawing/2014/main" id="{2850C50A-FE84-FCAF-D622-F4827F4E8C60}"/>
              </a:ext>
            </a:extLst>
          </p:cNvPr>
          <p:cNvPicPr>
            <a:picLocks noChangeAspect="1"/>
          </p:cNvPicPr>
          <p:nvPr/>
        </p:nvPicPr>
        <p:blipFill>
          <a:blip r:embed="rId4"/>
          <a:stretch>
            <a:fillRect/>
          </a:stretch>
        </p:blipFill>
        <p:spPr>
          <a:xfrm>
            <a:off x="538396" y="4460925"/>
            <a:ext cx="2855441" cy="2000572"/>
          </a:xfrm>
          <a:prstGeom prst="rect">
            <a:avLst/>
          </a:prstGeom>
        </p:spPr>
      </p:pic>
      <p:sp>
        <p:nvSpPr>
          <p:cNvPr id="2" name="Subtitle 2">
            <a:extLst>
              <a:ext uri="{FF2B5EF4-FFF2-40B4-BE49-F238E27FC236}">
                <a16:creationId xmlns:a16="http://schemas.microsoft.com/office/drawing/2014/main" id="{471FF088-00B6-786C-4959-B15704757AD9}"/>
              </a:ext>
            </a:extLst>
          </p:cNvPr>
          <p:cNvSpPr txBox="1">
            <a:spLocks/>
          </p:cNvSpPr>
          <p:nvPr/>
        </p:nvSpPr>
        <p:spPr>
          <a:xfrm>
            <a:off x="8259600" y="1727322"/>
            <a:ext cx="3361855" cy="4398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0F110A"/>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مجله جیبی زندگی با آیـــه‌ها</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0F110A"/>
                </a:solidFill>
                <a:latin typeface="w_Aramesh Extra Bold" panose="02000500000000020004" pitchFamily="2" charset="-78"/>
                <a:ea typeface="w_Aramesh Extra Bold" panose="02000500000000020004" pitchFamily="2" charset="-78"/>
                <a:cs typeface="w_Aramesh Extra Bold" panose="02000500000000020004" pitchFamily="2" charset="-78"/>
              </a:rPr>
              <a:t>مخاطب: عموم مردم </a:t>
            </a:r>
          </a:p>
          <a:p>
            <a:pPr algn="r" rtl="1">
              <a:defRPr/>
            </a:pPr>
            <a:r>
              <a:rPr lang="fa-IR" sz="1600" dirty="0">
                <a:solidFill>
                  <a:srgbClr val="A9774A"/>
                </a:solidFill>
                <a:latin typeface="w_Aramesh" panose="02000500000000020004" pitchFamily="2" charset="-78"/>
                <a:ea typeface="w_Aramesh" panose="02000500000000020004" pitchFamily="2" charset="-78"/>
                <a:cs typeface="w_Aramesh" panose="02000500000000020004" pitchFamily="2" charset="-78"/>
              </a:rPr>
              <a:t>عنوان و آیه و ترجمه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طرح گرافیکی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متن جذاب مصداقی ۱۰۰ کلمه‌ای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fa-IR" sz="1600" dirty="0">
                <a:solidFill>
                  <a:srgbClr val="A9774A"/>
                </a:solidFill>
                <a:latin typeface="w_Aramesh" panose="02000500000000020004" pitchFamily="2" charset="-78"/>
                <a:ea typeface="w_Aramesh" panose="02000500000000020004" pitchFamily="2" charset="-78"/>
                <a:cs typeface="w_Aramesh" panose="02000500000000020004" pitchFamily="2" charset="-78"/>
              </a:rPr>
              <a:t>خاطره شهید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عهد با آیه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fa-IR" sz="1600" dirty="0">
                <a:solidFill>
                  <a:srgbClr val="A9774A"/>
                </a:solidFill>
                <a:latin typeface="w_Aramesh" panose="02000500000000020004" pitchFamily="2" charset="-78"/>
                <a:ea typeface="w_Aramesh" panose="02000500000000020004" pitchFamily="2" charset="-78"/>
                <a:cs typeface="w_Aramesh" panose="02000500000000020004" pitchFamily="2" charset="-78"/>
              </a:rPr>
              <a:t>تقویم و اوقات شرعی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1600" b="0" i="0" u="none" strike="noStrike" kern="1200" cap="none" spc="0" normalizeH="0" baseline="0" noProof="0" dirty="0">
                <a:ln>
                  <a:noFill/>
                </a:ln>
                <a:solidFill>
                  <a:srgbClr val="A9774A"/>
                </a:solidFill>
                <a:effectLst/>
                <a:uLnTx/>
                <a:uFillTx/>
                <a:latin typeface="w_Aramesh" panose="02000500000000020004" pitchFamily="2" charset="-78"/>
                <a:ea typeface="w_Aramesh" panose="02000500000000020004" pitchFamily="2" charset="-78"/>
                <a:cs typeface="w_Aramesh" panose="02000500000000020004" pitchFamily="2" charset="-78"/>
              </a:rPr>
              <a:t>دعای روزها و اعمال شب‌های ماه مبارک</a:t>
            </a:r>
          </a:p>
          <a:p>
            <a:pPr marL="0" marR="0" lvl="0" indent="0" algn="r" defTabSz="914400" rtl="1" eaLnBrk="1" fontAlgn="auto" latinLnBrk="0" hangingPunct="1">
              <a:lnSpc>
                <a:spcPct val="90000"/>
              </a:lnSpc>
              <a:spcBef>
                <a:spcPts val="1000"/>
              </a:spcBef>
              <a:spcAft>
                <a:spcPts val="0"/>
              </a:spcAft>
              <a:buClrTx/>
              <a:buSzTx/>
              <a:buNone/>
              <a:tabLst/>
              <a:defRPr/>
            </a:pPr>
            <a:endParaRPr kumimoji="0" lang="en-US" sz="14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6" name="Picture 5">
            <a:extLst>
              <a:ext uri="{FF2B5EF4-FFF2-40B4-BE49-F238E27FC236}">
                <a16:creationId xmlns:a16="http://schemas.microsoft.com/office/drawing/2014/main" id="{3129328F-93BB-4914-5A5C-FFFBEBA025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cxnSp>
        <p:nvCxnSpPr>
          <p:cNvPr id="7" name="Straight Connector 6">
            <a:extLst>
              <a:ext uri="{FF2B5EF4-FFF2-40B4-BE49-F238E27FC236}">
                <a16:creationId xmlns:a16="http://schemas.microsoft.com/office/drawing/2014/main" id="{136CB968-4819-78D0-19C9-CF329A796CC8}"/>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41C3884A-9985-EB44-B56D-98782A857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10" name="Subtitle 2">
            <a:extLst>
              <a:ext uri="{FF2B5EF4-FFF2-40B4-BE49-F238E27FC236}">
                <a16:creationId xmlns:a16="http://schemas.microsoft.com/office/drawing/2014/main" id="{1263E3DB-9A63-ABA6-F655-3FEA69B60DFF}"/>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prstClr val="white"/>
                </a:solidFill>
                <a:latin typeface="Ray Black" panose="02000504000000020004" pitchFamily="2" charset="-78"/>
                <a:ea typeface="Abar Low FaNum ExtraBold" pitchFamily="2" charset="-78"/>
                <a:cs typeface="Ray Black" panose="02000504000000020004" pitchFamily="2" charset="-78"/>
              </a:rPr>
              <a:t>محصولات مکتوب</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2" name="Picture 11">
            <a:extLst>
              <a:ext uri="{FF2B5EF4-FFF2-40B4-BE49-F238E27FC236}">
                <a16:creationId xmlns:a16="http://schemas.microsoft.com/office/drawing/2014/main" id="{B0CDCBD6-1C34-18FD-D5FF-6C1586F37E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pic>
        <p:nvPicPr>
          <p:cNvPr id="4" name="Picture 3">
            <a:extLst>
              <a:ext uri="{FF2B5EF4-FFF2-40B4-BE49-F238E27FC236}">
                <a16:creationId xmlns:a16="http://schemas.microsoft.com/office/drawing/2014/main" id="{06B2529F-F328-6C9B-13CE-5A55CEB207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8019" y="1275161"/>
            <a:ext cx="4324900" cy="3062960"/>
          </a:xfrm>
          <a:prstGeom prst="rect">
            <a:avLst/>
          </a:prstGeom>
        </p:spPr>
      </p:pic>
    </p:spTree>
    <p:extLst>
      <p:ext uri="{BB962C8B-B14F-4D97-AF65-F5344CB8AC3E}">
        <p14:creationId xmlns:p14="http://schemas.microsoft.com/office/powerpoint/2010/main" val="716629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1C8F-91E5-2848-6F8E-38232CD0ACB2}"/>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0A9ED7AF-E02D-F8F1-AE7D-9E168DE451B9}"/>
              </a:ext>
            </a:extLst>
          </p:cNvPr>
          <p:cNvSpPr txBox="1">
            <a:spLocks/>
          </p:cNvSpPr>
          <p:nvPr/>
        </p:nvSpPr>
        <p:spPr>
          <a:xfrm>
            <a:off x="7992601" y="1785014"/>
            <a:ext cx="3361855" cy="4398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0F110A"/>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کتاب «شهادت آیه‌ها»</a:t>
            </a:r>
          </a:p>
          <a:p>
            <a:pPr marL="0" indent="0" algn="r" rtl="1">
              <a:buNone/>
              <a:defRPr/>
            </a:pPr>
            <a:r>
              <a:rPr kumimoji="0" lang="fa-IR" sz="1800" b="0" i="0" u="none" strike="noStrike" kern="1200" cap="none" spc="0" normalizeH="0" baseline="0" noProof="0" dirty="0">
                <a:ln>
                  <a:noFill/>
                </a:ln>
                <a:solidFill>
                  <a:srgbClr val="A9774A"/>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روایت زندگی ۳۰ شهید با ۳۰ آیه منتخب</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0F110A"/>
                </a:solidFill>
                <a:latin typeface="w_Aramesh" panose="02000500000000020004" pitchFamily="2" charset="-78"/>
                <a:ea typeface="w_Aramesh" panose="02000500000000020004" pitchFamily="2" charset="-78"/>
                <a:cs typeface="w_Aramesh" panose="02000500000000020004" pitchFamily="2" charset="-78"/>
              </a:rPr>
              <a:t>مخاطب: عموم مردم</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۱۲۰ صفحه</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800" dirty="0">
                <a:solidFill>
                  <a:srgbClr val="0F110A"/>
                </a:solidFill>
                <a:latin typeface="w_Aramesh" panose="02000500000000020004" pitchFamily="2" charset="-78"/>
                <a:ea typeface="w_Aramesh" panose="02000500000000020004" pitchFamily="2" charset="-78"/>
                <a:cs typeface="w_Aramesh" panose="02000500000000020004" pitchFamily="2" charset="-78"/>
              </a:rPr>
              <a:t>قیمت پشت جلد: ۶۰هزار تومان</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انتشارات شهید ابراهیم هادی</a:t>
            </a:r>
          </a:p>
          <a:p>
            <a:pPr marL="0" marR="0" lvl="0" indent="0" algn="r" defTabSz="914400" rtl="1" eaLnBrk="1" fontAlgn="auto" latinLnBrk="0" hangingPunct="1">
              <a:lnSpc>
                <a:spcPct val="90000"/>
              </a:lnSpc>
              <a:spcBef>
                <a:spcPts val="1000"/>
              </a:spcBef>
              <a:spcAft>
                <a:spcPts val="0"/>
              </a:spcAft>
              <a:buClrTx/>
              <a:buSzTx/>
              <a:buNone/>
              <a:tabLst/>
              <a:defRPr/>
            </a:pPr>
            <a:endParaRPr kumimoji="0" lang="en-US" sz="1600" b="0" i="0" u="none" strike="noStrike" kern="1200" cap="none" spc="0" normalizeH="0" baseline="0" noProof="0" dirty="0">
              <a:ln>
                <a:noFill/>
              </a:ln>
              <a:solidFill>
                <a:prstClr val="white"/>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pic>
        <p:nvPicPr>
          <p:cNvPr id="6" name="Picture 5">
            <a:extLst>
              <a:ext uri="{FF2B5EF4-FFF2-40B4-BE49-F238E27FC236}">
                <a16:creationId xmlns:a16="http://schemas.microsoft.com/office/drawing/2014/main" id="{8618D41C-31F0-2A2F-355D-B50B4483D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5" name="Picture 4">
            <a:extLst>
              <a:ext uri="{FF2B5EF4-FFF2-40B4-BE49-F238E27FC236}">
                <a16:creationId xmlns:a16="http://schemas.microsoft.com/office/drawing/2014/main" id="{934A1B09-18AE-1206-F34E-ACA01B03BF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94856" y="1643945"/>
            <a:ext cx="5866228" cy="4187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Straight Connector 6">
            <a:extLst>
              <a:ext uri="{FF2B5EF4-FFF2-40B4-BE49-F238E27FC236}">
                <a16:creationId xmlns:a16="http://schemas.microsoft.com/office/drawing/2014/main" id="{2A39B755-1FF1-A41B-85B4-AC2A76D23391}"/>
              </a:ext>
            </a:extLst>
          </p:cNvPr>
          <p:cNvCxnSpPr>
            <a:cxnSpLocks/>
          </p:cNvCxnSpPr>
          <p:nvPr/>
        </p:nvCxnSpPr>
        <p:spPr>
          <a:xfrm>
            <a:off x="3087303" y="881899"/>
            <a:ext cx="6508929"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1897E1DA-6018-8052-027A-E00DA360B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10" name="Subtitle 2">
            <a:extLst>
              <a:ext uri="{FF2B5EF4-FFF2-40B4-BE49-F238E27FC236}">
                <a16:creationId xmlns:a16="http://schemas.microsoft.com/office/drawing/2014/main" id="{6FA90609-E13A-B70F-EAD3-81FF04B3A797}"/>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prstClr val="white"/>
                </a:solidFill>
                <a:latin typeface="Ray Black" panose="02000504000000020004" pitchFamily="2" charset="-78"/>
                <a:ea typeface="Abar Low FaNum ExtraBold" pitchFamily="2" charset="-78"/>
                <a:cs typeface="Ray Black" panose="02000504000000020004" pitchFamily="2" charset="-78"/>
              </a:rPr>
              <a:t>محصولات مکتوب</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2" name="Picture 11">
            <a:extLst>
              <a:ext uri="{FF2B5EF4-FFF2-40B4-BE49-F238E27FC236}">
                <a16:creationId xmlns:a16="http://schemas.microsoft.com/office/drawing/2014/main" id="{A65FC98C-A61E-7A74-EF89-0D4C4A1DF8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Tree>
    <p:extLst>
      <p:ext uri="{BB962C8B-B14F-4D97-AF65-F5344CB8AC3E}">
        <p14:creationId xmlns:p14="http://schemas.microsoft.com/office/powerpoint/2010/main" val="2582866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9AC5-6682-3416-EFBB-80AEE69F879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5164B34-4DE3-859B-B53D-27C88518552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2256523"/>
            <a:ext cx="4532243" cy="4532243"/>
          </a:xfrm>
          <a:prstGeom prst="rect">
            <a:avLst/>
          </a:prstGeom>
        </p:spPr>
      </p:pic>
      <p:sp>
        <p:nvSpPr>
          <p:cNvPr id="2" name="Subtitle 2">
            <a:extLst>
              <a:ext uri="{FF2B5EF4-FFF2-40B4-BE49-F238E27FC236}">
                <a16:creationId xmlns:a16="http://schemas.microsoft.com/office/drawing/2014/main" id="{6585604A-6DFF-DCE7-2707-2F11AD6113E5}"/>
              </a:ext>
            </a:extLst>
          </p:cNvPr>
          <p:cNvSpPr txBox="1">
            <a:spLocks/>
          </p:cNvSpPr>
          <p:nvPr/>
        </p:nvSpPr>
        <p:spPr>
          <a:xfrm>
            <a:off x="1336121" y="1502108"/>
            <a:ext cx="4719156" cy="5028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endParaRPr>
          </a:p>
        </p:txBody>
      </p:sp>
      <p:cxnSp>
        <p:nvCxnSpPr>
          <p:cNvPr id="7" name="Straight Connector 6">
            <a:extLst>
              <a:ext uri="{FF2B5EF4-FFF2-40B4-BE49-F238E27FC236}">
                <a16:creationId xmlns:a16="http://schemas.microsoft.com/office/drawing/2014/main" id="{FD0BCF23-4DD9-DC7A-B66D-061906AFABF6}"/>
              </a:ext>
            </a:extLst>
          </p:cNvPr>
          <p:cNvCxnSpPr>
            <a:cxnSpLocks/>
          </p:cNvCxnSpPr>
          <p:nvPr/>
        </p:nvCxnSpPr>
        <p:spPr>
          <a:xfrm>
            <a:off x="3087303" y="881899"/>
            <a:ext cx="2849671"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15BADA29-BDC9-D4C3-E461-01D8B01EE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257184" y="327003"/>
            <a:ext cx="2438515" cy="917333"/>
          </a:xfrm>
          <a:prstGeom prst="rect">
            <a:avLst/>
          </a:prstGeom>
        </p:spPr>
      </p:pic>
      <p:sp>
        <p:nvSpPr>
          <p:cNvPr id="10" name="Subtitle 2">
            <a:extLst>
              <a:ext uri="{FF2B5EF4-FFF2-40B4-BE49-F238E27FC236}">
                <a16:creationId xmlns:a16="http://schemas.microsoft.com/office/drawing/2014/main" id="{595E95DA-7ACE-DB42-217D-51A26FB1736D}"/>
              </a:ext>
            </a:extLst>
          </p:cNvPr>
          <p:cNvSpPr txBox="1">
            <a:spLocks/>
          </p:cNvSpPr>
          <p:nvPr/>
        </p:nvSpPr>
        <p:spPr>
          <a:xfrm>
            <a:off x="658526" y="739345"/>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a-IR" dirty="0">
                <a:solidFill>
                  <a:prstClr val="white"/>
                </a:solidFill>
                <a:latin typeface="Ray Black" panose="02000504000000020004" pitchFamily="2" charset="-78"/>
                <a:ea typeface="Abar Low FaNum ExtraBold" pitchFamily="2" charset="-78"/>
                <a:cs typeface="Ray Black" panose="02000504000000020004" pitchFamily="2" charset="-78"/>
              </a:rPr>
              <a:t>محصولات مکتوب</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12" name="Picture 11">
            <a:extLst>
              <a:ext uri="{FF2B5EF4-FFF2-40B4-BE49-F238E27FC236}">
                <a16:creationId xmlns:a16="http://schemas.microsoft.com/office/drawing/2014/main" id="{3BD5E26A-9B77-2712-4B27-991AD2ED9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68056" y="880185"/>
            <a:ext cx="1130326" cy="1325578"/>
          </a:xfrm>
          <a:prstGeom prst="rect">
            <a:avLst/>
          </a:prstGeom>
        </p:spPr>
      </p:pic>
      <p:sp>
        <p:nvSpPr>
          <p:cNvPr id="5" name="Subtitle 2">
            <a:extLst>
              <a:ext uri="{FF2B5EF4-FFF2-40B4-BE49-F238E27FC236}">
                <a16:creationId xmlns:a16="http://schemas.microsoft.com/office/drawing/2014/main" id="{95F2DD87-DE7B-A8DD-5E3C-1BB8E7228124}"/>
              </a:ext>
            </a:extLst>
          </p:cNvPr>
          <p:cNvSpPr txBox="1">
            <a:spLocks/>
          </p:cNvSpPr>
          <p:nvPr/>
        </p:nvSpPr>
        <p:spPr>
          <a:xfrm>
            <a:off x="3199546" y="719276"/>
            <a:ext cx="7921376" cy="6069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0F110A"/>
                </a:solidFill>
                <a:latin typeface="w_Aramesh Extra Bold" panose="02000500000000020004" pitchFamily="2" charset="-78"/>
                <a:ea typeface="w_Aramesh Extra Bold" panose="02000500000000020004" pitchFamily="2" charset="-78"/>
                <a:cs typeface="w_Aramesh Extra Bold" panose="02000500000000020004" pitchFamily="2" charset="-78"/>
              </a:rPr>
              <a:t>۴. کتاب «رمز پیروزی»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 </a:t>
            </a:r>
            <a:r>
              <a:rPr kumimoji="0" lang="fa-IR" sz="16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  - قطع: رقعی، حدود ۳۵۰ صفحه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   - موضوع: گنجینه‌ای از سوژه‌های سخن برای تبیین ۳۰ فراز زندگی‌ساز (آیات و روایات، کلام بزرگان، داستان، منبرک و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   - مخاطب: مبلغین  </a:t>
            </a:r>
            <a:endParaRPr kumimoji="0" lang="fa-IR" sz="20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srgbClr val="0F110A"/>
                </a:solidFill>
                <a:effectLst/>
                <a:uLnTx/>
                <a:uFillTx/>
                <a:latin typeface="w_Aramesh Extra Bold" panose="02000500000000020004" pitchFamily="2" charset="-78"/>
                <a:ea typeface="w_Aramesh Extra Bold" panose="02000500000000020004" pitchFamily="2" charset="-78"/>
                <a:cs typeface="w_Aramesh Extra Bold" panose="02000500000000020004" pitchFamily="2" charset="-78"/>
              </a:rPr>
              <a:t>۵. کتاب «سرزمین قهرمانان»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   - قطع: رقعی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   - موضوع: ۱۰ طرح درس اختصاصی برای کودک (دانش‌آموز ابتدایی)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rPr>
              <a:t>   - مخاطب: مبلغین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0F110A"/>
                </a:solidFill>
                <a:latin typeface="w_Aramesh Extra Bold" panose="02000500000000020004" pitchFamily="2" charset="-78"/>
                <a:ea typeface="w_Aramesh Extra Bold" panose="02000500000000020004" pitchFamily="2" charset="-78"/>
                <a:cs typeface="w_Aramesh Extra Bold" panose="02000500000000020004" pitchFamily="2" charset="-78"/>
              </a:rPr>
              <a:t>۶. کتاب «برای زندگی!»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rPr>
              <a:t>   - قطع: رقعی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rPr>
              <a:t>   - موضوع: ۳۰ متن مناجاتی و ادبی‌هنری با محوریت ۳۰ آیه</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rPr>
              <a:t>   - مخاطب: عموم مردم، به‌ویژه اهل ذوق و هنر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0F110A"/>
                </a:solidFill>
                <a:latin typeface="w_Aramesh Extra Bold" panose="02000500000000020004" pitchFamily="2" charset="-78"/>
                <a:ea typeface="w_Aramesh Extra Bold" panose="02000500000000020004" pitchFamily="2" charset="-78"/>
                <a:cs typeface="w_Aramesh Extra Bold" panose="02000500000000020004" pitchFamily="2" charset="-78"/>
              </a:rPr>
              <a:t>۷. کتاب «ستاره‌های زمین»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rPr>
              <a:t>   - قطع: رقعی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rPr>
              <a:t>   - موضوع: ۳۰ درسنامه جلسات خانگی قرآن</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1600" dirty="0">
                <a:solidFill>
                  <a:srgbClr val="0F110A"/>
                </a:solidFill>
                <a:latin typeface="w_Aramesh" panose="02000500000000020004" pitchFamily="2" charset="-78"/>
                <a:ea typeface="w_Aramesh" panose="02000500000000020004" pitchFamily="2" charset="-78"/>
                <a:cs typeface="w_Aramesh" panose="02000500000000020004" pitchFamily="2" charset="-78"/>
              </a:rPr>
              <a:t>   - مخاطب: مربیان جلسات قرآن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1600" b="0" i="0" u="none" strike="noStrike" kern="1200" cap="none" spc="0" normalizeH="0" baseline="0" noProof="0" dirty="0">
              <a:ln>
                <a:noFill/>
              </a:ln>
              <a:solidFill>
                <a:srgbClr val="0F110A"/>
              </a:solidFill>
              <a:effectLst/>
              <a:uLnTx/>
              <a:uFillTx/>
              <a:latin typeface="w_Aramesh" panose="02000500000000020004" pitchFamily="2" charset="-78"/>
              <a:ea typeface="w_Aramesh" panose="02000500000000020004" pitchFamily="2" charset="-78"/>
              <a:cs typeface="w_Aramesh" panose="02000500000000020004" pitchFamily="2" charset="-78"/>
            </a:endParaRPr>
          </a:p>
        </p:txBody>
      </p:sp>
    </p:spTree>
    <p:extLst>
      <p:ext uri="{BB962C8B-B14F-4D97-AF65-F5344CB8AC3E}">
        <p14:creationId xmlns:p14="http://schemas.microsoft.com/office/powerpoint/2010/main" val="2464614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2890BA4C-6819-C74B-DA4B-9F6C21BD8667}"/>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CF5DE2C-49D0-8520-58A3-9D2337DEF45C}"/>
              </a:ext>
            </a:extLst>
          </p:cNvPr>
          <p:cNvCxnSpPr/>
          <p:nvPr/>
        </p:nvCxnSpPr>
        <p:spPr>
          <a:xfrm>
            <a:off x="772886" y="1230738"/>
            <a:ext cx="10646228" cy="0"/>
          </a:xfrm>
          <a:prstGeom prst="line">
            <a:avLst/>
          </a:prstGeom>
          <a:ln w="31750">
            <a:solidFill>
              <a:srgbClr val="DDB06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FC34D7DE-20D5-BFF4-2B46-FE258E597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947" y="721495"/>
            <a:ext cx="4716106" cy="1219104"/>
          </a:xfrm>
          <a:prstGeom prst="rect">
            <a:avLst/>
          </a:prstGeom>
        </p:spPr>
      </p:pic>
      <p:pic>
        <p:nvPicPr>
          <p:cNvPr id="9" name="Picture 8">
            <a:extLst>
              <a:ext uri="{FF2B5EF4-FFF2-40B4-BE49-F238E27FC236}">
                <a16:creationId xmlns:a16="http://schemas.microsoft.com/office/drawing/2014/main" id="{8593FD96-A4A8-3B9D-CF42-A1D53C2A0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8318" y="353059"/>
            <a:ext cx="1668039" cy="677011"/>
          </a:xfrm>
          <a:prstGeom prst="rect">
            <a:avLst/>
          </a:prstGeom>
        </p:spPr>
      </p:pic>
      <p:sp>
        <p:nvSpPr>
          <p:cNvPr id="15" name="Subtitle 2">
            <a:extLst>
              <a:ext uri="{FF2B5EF4-FFF2-40B4-BE49-F238E27FC236}">
                <a16:creationId xmlns:a16="http://schemas.microsoft.com/office/drawing/2014/main" id="{27ADCC94-4C0C-DC35-AF09-B4029219824A}"/>
              </a:ext>
            </a:extLst>
          </p:cNvPr>
          <p:cNvSpPr txBox="1">
            <a:spLocks/>
          </p:cNvSpPr>
          <p:nvPr/>
        </p:nvSpPr>
        <p:spPr>
          <a:xfrm>
            <a:off x="3836962" y="824016"/>
            <a:ext cx="4518075" cy="69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srgbClr val="29245C"/>
                </a:solidFill>
                <a:effectLst/>
                <a:uLnTx/>
                <a:uFillTx/>
                <a:latin typeface="Ray ExtraBlack" panose="02000504000000020004" pitchFamily="2" charset="-78"/>
                <a:ea typeface="+mn-ea"/>
                <a:cs typeface="Ray ExtraBlack" panose="02000504000000020004" pitchFamily="2" charset="-78"/>
              </a:rPr>
              <a:t>نقشه عملیاتی اجرای برنامه‌های نهضت زندگی با آیه‌ها  در استان</a:t>
            </a:r>
          </a:p>
        </p:txBody>
      </p:sp>
      <p:sp>
        <p:nvSpPr>
          <p:cNvPr id="2" name="Subtitle 2">
            <a:extLst>
              <a:ext uri="{FF2B5EF4-FFF2-40B4-BE49-F238E27FC236}">
                <a16:creationId xmlns:a16="http://schemas.microsoft.com/office/drawing/2014/main" id="{AFADD7D7-B23F-97F3-CCFC-814960D65DE2}"/>
              </a:ext>
            </a:extLst>
          </p:cNvPr>
          <p:cNvSpPr txBox="1">
            <a:spLocks/>
          </p:cNvSpPr>
          <p:nvPr/>
        </p:nvSpPr>
        <p:spPr>
          <a:xfrm>
            <a:off x="772886" y="2172381"/>
            <a:ext cx="10646228" cy="45851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اول) هماهنگی و هم‌افزایی با نهادهای حاکمیتی با محوریت شورای توسعه فرهنگ قرآنی</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دوم) هماهنگی و هم‌افزایی با تشکل‌های مردمی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سوم) توزیع محصولات تولیدشده در دبیرخانه زندگی با آیه‌ها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چهارم) تولید محصولات بر اساس اقتضائات زیست بوم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پنجم) تشکیل شبکه سفیران آیه‌ها جهت تحقق ایده مرکزی میدان(جلسات قرآن، جزء خوانی‌ها و محافل)</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ششم) برگزاری دوره‌های آموزشی حفظ موضوعی با محوریت زندگی با آیه‌ها</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هفتم) برگزاری جلسات، محافل و جزء‌خوانی‌های قرآن با رویکرد تلاوت تدبری- در مساجد، بقاع متبرکه، مدارس، هیئات، ادارات، موسسات، خانه‌ها  و غیره- برای کودکان، نوجوانان، جوانان، بزرگسالان و غیره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هشتم) فضاسازی شهری</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نهم) مسابقات و آزمون‌ها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fa-IR" sz="2000" dirty="0">
                <a:solidFill>
                  <a:srgbClr val="FFFF00"/>
                </a:solidFill>
                <a:latin typeface="w_Aramesh Extra Bold" panose="02000500000000020004" pitchFamily="2" charset="-78"/>
                <a:ea typeface="w_Aramesh Extra Bold" panose="02000500000000020004" pitchFamily="2" charset="-78"/>
                <a:cs typeface="w_Aramesh Extra Bold" panose="02000500000000020004" pitchFamily="2" charset="-78"/>
              </a:rPr>
              <a:t>محور دهم) سایر برنامه‌ها و اقدامات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lang="fa-IR" sz="2000" dirty="0">
              <a:solidFill>
                <a:schemeClr val="bg1"/>
              </a:solidFill>
              <a:latin typeface="w_Aramesh Extra Bold" panose="02000500000000020004" pitchFamily="2" charset="-78"/>
              <a:ea typeface="w_Aramesh Extra Bold" panose="02000500000000020004" pitchFamily="2" charset="-78"/>
              <a:cs typeface="w_Aramesh Extra Bold" panose="02000500000000020004" pitchFamily="2" charset="-78"/>
            </a:endParaRPr>
          </a:p>
        </p:txBody>
      </p:sp>
    </p:spTree>
    <p:extLst>
      <p:ext uri="{BB962C8B-B14F-4D97-AF65-F5344CB8AC3E}">
        <p14:creationId xmlns:p14="http://schemas.microsoft.com/office/powerpoint/2010/main" val="2813754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53544"/>
        </a:solidFill>
        <a:effectLst/>
      </p:bgPr>
    </p:bg>
    <p:spTree>
      <p:nvGrpSpPr>
        <p:cNvPr id="1" name="">
          <a:extLst>
            <a:ext uri="{FF2B5EF4-FFF2-40B4-BE49-F238E27FC236}">
              <a16:creationId xmlns:a16="http://schemas.microsoft.com/office/drawing/2014/main" id="{2864BFB6-254E-C39A-AFC7-30E41190A93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A1923D7-4E45-F64B-D1FB-3D71BEAAB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947" y="1252305"/>
            <a:ext cx="4716106" cy="1914137"/>
          </a:xfrm>
          <a:prstGeom prst="rect">
            <a:avLst/>
          </a:prstGeom>
        </p:spPr>
      </p:pic>
      <p:pic>
        <p:nvPicPr>
          <p:cNvPr id="13" name="Picture 12">
            <a:extLst>
              <a:ext uri="{FF2B5EF4-FFF2-40B4-BE49-F238E27FC236}">
                <a16:creationId xmlns:a16="http://schemas.microsoft.com/office/drawing/2014/main" id="{2838FF6D-B8E2-A784-147A-65F6AF4C8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074" y="4964672"/>
            <a:ext cx="3479852" cy="1893328"/>
          </a:xfrm>
          <a:prstGeom prst="rect">
            <a:avLst/>
          </a:prstGeom>
        </p:spPr>
      </p:pic>
      <p:pic>
        <p:nvPicPr>
          <p:cNvPr id="17" name="Picture 16">
            <a:extLst>
              <a:ext uri="{FF2B5EF4-FFF2-40B4-BE49-F238E27FC236}">
                <a16:creationId xmlns:a16="http://schemas.microsoft.com/office/drawing/2014/main" id="{0BCCC319-0956-18DA-67A8-FB51BC6C4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70826" y="4626591"/>
            <a:ext cx="1698171" cy="2001340"/>
          </a:xfrm>
          <a:prstGeom prst="rect">
            <a:avLst/>
          </a:prstGeom>
        </p:spPr>
      </p:pic>
      <p:sp>
        <p:nvSpPr>
          <p:cNvPr id="3" name="Subtitle 2">
            <a:extLst>
              <a:ext uri="{FF2B5EF4-FFF2-40B4-BE49-F238E27FC236}">
                <a16:creationId xmlns:a16="http://schemas.microsoft.com/office/drawing/2014/main" id="{ACDB5E58-DAD7-09F8-D388-5F7F49079AA3}"/>
              </a:ext>
            </a:extLst>
          </p:cNvPr>
          <p:cNvSpPr txBox="1">
            <a:spLocks/>
          </p:cNvSpPr>
          <p:nvPr/>
        </p:nvSpPr>
        <p:spPr>
          <a:xfrm>
            <a:off x="3610947" y="3564189"/>
            <a:ext cx="4618652" cy="604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با تشکر از حسن توجه و محبت‌تان</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Tree>
    <p:extLst>
      <p:ext uri="{BB962C8B-B14F-4D97-AF65-F5344CB8AC3E}">
        <p14:creationId xmlns:p14="http://schemas.microsoft.com/office/powerpoint/2010/main" val="134219077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2D7BEB-68FA-AA32-0E6C-6CAF16197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594" y="2997758"/>
            <a:ext cx="5950424" cy="904531"/>
          </a:xfrm>
          <a:prstGeom prst="rect">
            <a:avLst/>
          </a:prstGeom>
        </p:spPr>
      </p:pic>
      <p:cxnSp>
        <p:nvCxnSpPr>
          <p:cNvPr id="2" name="Straight Connector 1">
            <a:extLst>
              <a:ext uri="{FF2B5EF4-FFF2-40B4-BE49-F238E27FC236}">
                <a16:creationId xmlns:a16="http://schemas.microsoft.com/office/drawing/2014/main" id="{23BB4EC0-A88D-D971-C370-EAD354CF41E3}"/>
              </a:ext>
            </a:extLst>
          </p:cNvPr>
          <p:cNvCxnSpPr>
            <a:cxnSpLocks/>
          </p:cNvCxnSpPr>
          <p:nvPr/>
        </p:nvCxnSpPr>
        <p:spPr>
          <a:xfrm>
            <a:off x="5732060" y="881899"/>
            <a:ext cx="3864172"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BDE938A1-773F-168B-A330-AADE289EB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276" y="525842"/>
            <a:ext cx="2126912" cy="917333"/>
          </a:xfrm>
          <a:prstGeom prst="rect">
            <a:avLst/>
          </a:prstGeom>
        </p:spPr>
      </p:pic>
      <p:sp>
        <p:nvSpPr>
          <p:cNvPr id="5" name="Subtitle 2">
            <a:extLst>
              <a:ext uri="{FF2B5EF4-FFF2-40B4-BE49-F238E27FC236}">
                <a16:creationId xmlns:a16="http://schemas.microsoft.com/office/drawing/2014/main" id="{49ECF9C1-AC8C-1408-063A-854D886D99A9}"/>
              </a:ext>
            </a:extLst>
          </p:cNvPr>
          <p:cNvSpPr txBox="1">
            <a:spLocks/>
          </p:cNvSpPr>
          <p:nvPr/>
        </p:nvSpPr>
        <p:spPr>
          <a:xfrm>
            <a:off x="4942817" y="775433"/>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آرمان و هدف</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6" name="Picture 5">
            <a:extLst>
              <a:ext uri="{FF2B5EF4-FFF2-40B4-BE49-F238E27FC236}">
                <a16:creationId xmlns:a16="http://schemas.microsoft.com/office/drawing/2014/main" id="{A2A8EDC1-F426-B093-796E-6B0E996CC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3529" y="506914"/>
            <a:ext cx="1499435" cy="608579"/>
          </a:xfrm>
          <a:prstGeom prst="rect">
            <a:avLst/>
          </a:prstGeom>
        </p:spPr>
      </p:pic>
      <p:pic>
        <p:nvPicPr>
          <p:cNvPr id="7" name="Picture 6">
            <a:extLst>
              <a:ext uri="{FF2B5EF4-FFF2-40B4-BE49-F238E27FC236}">
                <a16:creationId xmlns:a16="http://schemas.microsoft.com/office/drawing/2014/main" id="{B9F3AC7E-6E5F-1A47-493A-6F5BBFE60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942818" y="852889"/>
            <a:ext cx="1130326" cy="1325578"/>
          </a:xfrm>
          <a:prstGeom prst="rect">
            <a:avLst/>
          </a:prstGeom>
        </p:spPr>
      </p:pic>
      <p:pic>
        <p:nvPicPr>
          <p:cNvPr id="31" name="Picture 30">
            <a:extLst>
              <a:ext uri="{FF2B5EF4-FFF2-40B4-BE49-F238E27FC236}">
                <a16:creationId xmlns:a16="http://schemas.microsoft.com/office/drawing/2014/main" id="{12CAD762-00D2-9D51-E2D4-02DBB681B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512" y="1413531"/>
            <a:ext cx="4201874" cy="1434921"/>
          </a:xfrm>
          <a:prstGeom prst="rect">
            <a:avLst/>
          </a:prstGeom>
        </p:spPr>
      </p:pic>
      <p:sp>
        <p:nvSpPr>
          <p:cNvPr id="32" name="TextBox 31">
            <a:extLst>
              <a:ext uri="{FF2B5EF4-FFF2-40B4-BE49-F238E27FC236}">
                <a16:creationId xmlns:a16="http://schemas.microsoft.com/office/drawing/2014/main" id="{ADAEE990-CDF9-286E-BA57-91B2C1A86AE1}"/>
              </a:ext>
            </a:extLst>
          </p:cNvPr>
          <p:cNvSpPr txBox="1"/>
          <p:nvPr/>
        </p:nvSpPr>
        <p:spPr>
          <a:xfrm>
            <a:off x="6877596" y="1656880"/>
            <a:ext cx="3668549" cy="107721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آرمان و چشم‌انداز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قرآنی شدن جامعه</a:t>
            </a:r>
          </a:p>
        </p:txBody>
      </p:sp>
      <p:sp>
        <p:nvSpPr>
          <p:cNvPr id="4" name="Subtitle 2">
            <a:extLst>
              <a:ext uri="{FF2B5EF4-FFF2-40B4-BE49-F238E27FC236}">
                <a16:creationId xmlns:a16="http://schemas.microsoft.com/office/drawing/2014/main" id="{F3303C04-B55F-AB31-83D8-53F527384DF7}"/>
              </a:ext>
            </a:extLst>
          </p:cNvPr>
          <p:cNvSpPr txBox="1">
            <a:spLocks/>
          </p:cNvSpPr>
          <p:nvPr/>
        </p:nvSpPr>
        <p:spPr>
          <a:xfrm>
            <a:off x="4599296" y="3150767"/>
            <a:ext cx="6943575" cy="5822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1"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fa-IR" sz="3600" b="1" i="0" u="none" strike="noStrike" kern="100" cap="none" spc="0" normalizeH="0" baseline="0" noProof="0" dirty="0">
                <a:ln>
                  <a:noFill/>
                </a:ln>
                <a:solidFill>
                  <a:prstClr val="black"/>
                </a:solidFill>
                <a:effectLst/>
                <a:uLnTx/>
                <a:uFillTx/>
                <a:latin typeface="Ray ExtraBlack" panose="02000504000000020004" pitchFamily="2" charset="-78"/>
                <a:ea typeface="+mn-ea"/>
                <a:cs typeface="Ray ExtraBlack" panose="02000504000000020004" pitchFamily="2" charset="-78"/>
              </a:rPr>
              <a:t>هدف: بلاغ مبین </a:t>
            </a:r>
            <a:r>
              <a:rPr kumimoji="0" lang="fa-IR" sz="2800" b="1" i="0" u="none" strike="noStrike" kern="100" cap="none" spc="0" normalizeH="0" baseline="0" noProof="0" dirty="0">
                <a:ln>
                  <a:noFill/>
                </a:ln>
                <a:solidFill>
                  <a:prstClr val="black"/>
                </a:solidFill>
                <a:effectLst/>
                <a:uLnTx/>
                <a:uFillTx/>
                <a:latin typeface="Ray ExtraBlack" panose="02000504000000020004" pitchFamily="2" charset="-78"/>
                <a:ea typeface="+mn-ea"/>
                <a:cs typeface="Ray ExtraBlack" panose="02000504000000020004" pitchFamily="2" charset="-78"/>
              </a:rPr>
              <a:t>آیات منتخب قرآن کریم </a:t>
            </a:r>
          </a:p>
        </p:txBody>
      </p:sp>
      <p:sp>
        <p:nvSpPr>
          <p:cNvPr id="13" name="TextBox 12">
            <a:extLst>
              <a:ext uri="{FF2B5EF4-FFF2-40B4-BE49-F238E27FC236}">
                <a16:creationId xmlns:a16="http://schemas.microsoft.com/office/drawing/2014/main" id="{F695160B-2697-322C-8844-E3C08DF7E4D4}"/>
              </a:ext>
            </a:extLst>
          </p:cNvPr>
          <p:cNvSpPr txBox="1"/>
          <p:nvPr/>
        </p:nvSpPr>
        <p:spPr>
          <a:xfrm>
            <a:off x="4353752" y="3942262"/>
            <a:ext cx="7424266" cy="2646878"/>
          </a:xfrm>
          <a:prstGeom prst="rect">
            <a:avLst/>
          </a:prstGeom>
          <a:noFill/>
        </p:spPr>
        <p:txBody>
          <a:bodyPr wrap="square">
            <a:spAutoFit/>
          </a:bodyPr>
          <a:lstStyle/>
          <a:p>
            <a:pPr marL="342900" marR="0" lvl="0" indent="-342900" algn="just" defTabSz="914400" rtl="1"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a-IR" sz="18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تبیین مؤثر و گسترده آیات منتخب </a:t>
            </a:r>
          </a:p>
          <a:p>
            <a:pPr marL="342900" marR="0" lvl="0" indent="-342900" algn="just" defTabSz="914400" rtl="1"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a-IR" sz="18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ناظر به موضوعات کاربردی و مورد نیاز امروز نهضت اسلامی در درگیری با جبهه مقابل </a:t>
            </a:r>
          </a:p>
          <a:p>
            <a:pPr marL="342900" marR="0" lvl="0" indent="-342900" algn="just" defTabSz="914400" rtl="1"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a-IR" sz="18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مخاطب: عموم افراد جامعه، خصوصاً دانش‌آموزان</a:t>
            </a:r>
          </a:p>
          <a:p>
            <a:pPr marL="342900" marR="0" lvl="0" indent="-342900" algn="just" defTabSz="914400" rtl="1"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a-IR" sz="18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بلاغ مبین متناسب با نیاز و سلیقه مخاطبین مختلف.</a:t>
            </a:r>
          </a:p>
          <a:p>
            <a:pPr marL="285750" marR="0" lvl="0" indent="-285750" algn="just" defTabSz="914400" rtl="1"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a-IR" sz="18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اهمیت الفاظ آیات (در کنار معارف و پیام‌های آن‌ها)</a:t>
            </a:r>
          </a:p>
          <a:p>
            <a:pPr marL="285750" marR="0" lvl="0" indent="-285750" algn="just" defTabSz="914400" rtl="1"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a-IR" sz="18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حفظ موضوعی، یک ابزار خوب برای تحقق بلاغ مبین و ایجاد یک ادبیات مشترک </a:t>
            </a:r>
          </a:p>
          <a:p>
            <a:pPr marL="285750" marR="0" lvl="0" indent="-285750" algn="just" defTabSz="914400" rtl="1"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fa-IR" sz="18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rPr>
              <a:t>اهمیت گره‌خوردن دل‌های مردم و ایجاد ارتباط درونی با آیات در بلاغ مبین</a:t>
            </a:r>
            <a:endParaRPr kumimoji="0" lang="en-US" sz="1600" b="0" i="0" u="none" strike="noStrike" kern="100" cap="none" spc="0" normalizeH="0" baseline="0" noProof="0" dirty="0">
              <a:ln>
                <a:noFill/>
              </a:ln>
              <a:solidFill>
                <a:prstClr val="black"/>
              </a:solidFill>
              <a:effectLst/>
              <a:uLnTx/>
              <a:uFillTx/>
              <a:latin typeface="Yekan Bakh Light" panose="01000504000000020004" pitchFamily="2" charset="-78"/>
              <a:ea typeface="Yekan Bakh Light" panose="01000504000000020004" pitchFamily="2" charset="-78"/>
              <a:cs typeface="Yekan Bakh Light" panose="01000504000000020004" pitchFamily="2" charset="-78"/>
            </a:endParaRPr>
          </a:p>
        </p:txBody>
      </p:sp>
    </p:spTree>
    <p:extLst>
      <p:ext uri="{BB962C8B-B14F-4D97-AF65-F5344CB8AC3E}">
        <p14:creationId xmlns:p14="http://schemas.microsoft.com/office/powerpoint/2010/main" val="269651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CA845B6-51AA-CD3F-62E0-CF9855F04FC3}"/>
              </a:ext>
            </a:extLst>
          </p:cNvPr>
          <p:cNvCxnSpPr>
            <a:cxnSpLocks/>
          </p:cNvCxnSpPr>
          <p:nvPr/>
        </p:nvCxnSpPr>
        <p:spPr>
          <a:xfrm>
            <a:off x="1816238" y="881899"/>
            <a:ext cx="3864172"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0AA9CC99-6743-C8F7-3E0F-3B87916D8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454" y="525842"/>
            <a:ext cx="2126912" cy="917333"/>
          </a:xfrm>
          <a:prstGeom prst="rect">
            <a:avLst/>
          </a:prstGeom>
        </p:spPr>
      </p:pic>
      <p:sp>
        <p:nvSpPr>
          <p:cNvPr id="8" name="Subtitle 2">
            <a:extLst>
              <a:ext uri="{FF2B5EF4-FFF2-40B4-BE49-F238E27FC236}">
                <a16:creationId xmlns:a16="http://schemas.microsoft.com/office/drawing/2014/main" id="{EF4650B9-04A1-1AF7-D752-4FB8ADE87C7D}"/>
              </a:ext>
            </a:extLst>
          </p:cNvPr>
          <p:cNvSpPr txBox="1">
            <a:spLocks/>
          </p:cNvSpPr>
          <p:nvPr/>
        </p:nvSpPr>
        <p:spPr>
          <a:xfrm>
            <a:off x="1026995" y="775433"/>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اهداف فرعی</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9" name="Picture 8">
            <a:extLst>
              <a:ext uri="{FF2B5EF4-FFF2-40B4-BE49-F238E27FC236}">
                <a16:creationId xmlns:a16="http://schemas.microsoft.com/office/drawing/2014/main" id="{4C6EF70F-AEB0-8AFE-2397-9A0829662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7707" y="506914"/>
            <a:ext cx="1499435" cy="608579"/>
          </a:xfrm>
          <a:prstGeom prst="rect">
            <a:avLst/>
          </a:prstGeom>
        </p:spPr>
      </p:pic>
      <p:pic>
        <p:nvPicPr>
          <p:cNvPr id="10" name="Picture 9">
            <a:extLst>
              <a:ext uri="{FF2B5EF4-FFF2-40B4-BE49-F238E27FC236}">
                <a16:creationId xmlns:a16="http://schemas.microsoft.com/office/drawing/2014/main" id="{30B87127-9E2E-CF2B-C6BF-8898631EE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26996" y="852889"/>
            <a:ext cx="1130326" cy="1325578"/>
          </a:xfrm>
          <a:prstGeom prst="rect">
            <a:avLst/>
          </a:prstGeom>
        </p:spPr>
      </p:pic>
      <p:pic>
        <p:nvPicPr>
          <p:cNvPr id="11" name="Picture 10">
            <a:extLst>
              <a:ext uri="{FF2B5EF4-FFF2-40B4-BE49-F238E27FC236}">
                <a16:creationId xmlns:a16="http://schemas.microsoft.com/office/drawing/2014/main" id="{110F2DB5-A181-B944-338C-5B8A63750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2420235"/>
            <a:ext cx="3635830" cy="1434921"/>
          </a:xfrm>
          <a:prstGeom prst="rect">
            <a:avLst/>
          </a:prstGeom>
        </p:spPr>
      </p:pic>
      <p:sp>
        <p:nvSpPr>
          <p:cNvPr id="12" name="TextBox 11">
            <a:extLst>
              <a:ext uri="{FF2B5EF4-FFF2-40B4-BE49-F238E27FC236}">
                <a16:creationId xmlns:a16="http://schemas.microsoft.com/office/drawing/2014/main" id="{752054F9-3C5C-1A87-CCD0-E06FA89AAF17}"/>
              </a:ext>
            </a:extLst>
          </p:cNvPr>
          <p:cNvSpPr txBox="1"/>
          <p:nvPr/>
        </p:nvSpPr>
        <p:spPr>
          <a:xfrm>
            <a:off x="4057135" y="2654160"/>
            <a:ext cx="30765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جریان‌سازی کنش‌گران بلاغ مبین (اعم از امام جماعت، مبلغ، فعال قرآنی ، مداح و ...)</a:t>
            </a:r>
          </a:p>
        </p:txBody>
      </p:sp>
      <p:pic>
        <p:nvPicPr>
          <p:cNvPr id="13" name="Picture 12">
            <a:extLst>
              <a:ext uri="{FF2B5EF4-FFF2-40B4-BE49-F238E27FC236}">
                <a16:creationId xmlns:a16="http://schemas.microsoft.com/office/drawing/2014/main" id="{C4EE20A5-ECD8-7B33-53AD-B8A00C53C2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67" y="2420235"/>
            <a:ext cx="3635830" cy="1434921"/>
          </a:xfrm>
          <a:prstGeom prst="rect">
            <a:avLst/>
          </a:prstGeom>
        </p:spPr>
      </p:pic>
      <p:sp>
        <p:nvSpPr>
          <p:cNvPr id="14" name="TextBox 13">
            <a:extLst>
              <a:ext uri="{FF2B5EF4-FFF2-40B4-BE49-F238E27FC236}">
                <a16:creationId xmlns:a16="http://schemas.microsoft.com/office/drawing/2014/main" id="{DA3B46C4-B8F4-E769-426F-8115DCD6C19D}"/>
              </a:ext>
            </a:extLst>
          </p:cNvPr>
          <p:cNvSpPr txBox="1"/>
          <p:nvPr/>
        </p:nvSpPr>
        <p:spPr>
          <a:xfrm>
            <a:off x="421305" y="2654160"/>
            <a:ext cx="30765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ایجاد فضای قرآنی عمومی در کشور، جهت انگیزه‌بخشی به خواص</a:t>
            </a:r>
          </a:p>
        </p:txBody>
      </p:sp>
      <p:pic>
        <p:nvPicPr>
          <p:cNvPr id="15" name="Picture 14">
            <a:extLst>
              <a:ext uri="{FF2B5EF4-FFF2-40B4-BE49-F238E27FC236}">
                <a16:creationId xmlns:a16="http://schemas.microsoft.com/office/drawing/2014/main" id="{613D2BBA-1995-B5BB-73E5-E4D160091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3716802"/>
            <a:ext cx="3635830" cy="1434921"/>
          </a:xfrm>
          <a:prstGeom prst="rect">
            <a:avLst/>
          </a:prstGeom>
        </p:spPr>
      </p:pic>
      <p:sp>
        <p:nvSpPr>
          <p:cNvPr id="16" name="TextBox 15">
            <a:extLst>
              <a:ext uri="{FF2B5EF4-FFF2-40B4-BE49-F238E27FC236}">
                <a16:creationId xmlns:a16="http://schemas.microsoft.com/office/drawing/2014/main" id="{D773CA2F-06CE-A5E2-AF69-B25711E225F5}"/>
              </a:ext>
            </a:extLst>
          </p:cNvPr>
          <p:cNvSpPr txBox="1"/>
          <p:nvPr/>
        </p:nvSpPr>
        <p:spPr>
          <a:xfrm>
            <a:off x="4057135" y="3950727"/>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توانمندسازی حلقه‌های میانی خصوصا فعالان قرآنی </a:t>
            </a:r>
          </a:p>
        </p:txBody>
      </p:sp>
      <p:pic>
        <p:nvPicPr>
          <p:cNvPr id="17" name="Picture 16">
            <a:extLst>
              <a:ext uri="{FF2B5EF4-FFF2-40B4-BE49-F238E27FC236}">
                <a16:creationId xmlns:a16="http://schemas.microsoft.com/office/drawing/2014/main" id="{5108D523-CA4B-16C4-5BF7-637C7C60A5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67" y="3716802"/>
            <a:ext cx="3635830" cy="1434921"/>
          </a:xfrm>
          <a:prstGeom prst="rect">
            <a:avLst/>
          </a:prstGeom>
        </p:spPr>
      </p:pic>
      <p:sp>
        <p:nvSpPr>
          <p:cNvPr id="18" name="TextBox 17">
            <a:extLst>
              <a:ext uri="{FF2B5EF4-FFF2-40B4-BE49-F238E27FC236}">
                <a16:creationId xmlns:a16="http://schemas.microsoft.com/office/drawing/2014/main" id="{E040A54F-E27B-94CA-7D8E-BB5436B56EE3}"/>
              </a:ext>
            </a:extLst>
          </p:cNvPr>
          <p:cNvSpPr txBox="1"/>
          <p:nvPr/>
        </p:nvSpPr>
        <p:spPr>
          <a:xfrm>
            <a:off x="421305" y="3950727"/>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ایجاد بستری برای مردمی‌سازی توسعه فعالیت‌های قرآنی</a:t>
            </a:r>
          </a:p>
        </p:txBody>
      </p:sp>
      <p:pic>
        <p:nvPicPr>
          <p:cNvPr id="19" name="Picture 18">
            <a:extLst>
              <a:ext uri="{FF2B5EF4-FFF2-40B4-BE49-F238E27FC236}">
                <a16:creationId xmlns:a16="http://schemas.microsoft.com/office/drawing/2014/main" id="{BB08D75B-18B4-F905-47FF-60CD2EEB5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5060555"/>
            <a:ext cx="3635830" cy="1434921"/>
          </a:xfrm>
          <a:prstGeom prst="rect">
            <a:avLst/>
          </a:prstGeom>
        </p:spPr>
      </p:pic>
      <p:sp>
        <p:nvSpPr>
          <p:cNvPr id="20" name="TextBox 19">
            <a:extLst>
              <a:ext uri="{FF2B5EF4-FFF2-40B4-BE49-F238E27FC236}">
                <a16:creationId xmlns:a16="http://schemas.microsoft.com/office/drawing/2014/main" id="{3C292946-0AF4-8032-D195-64EAFAEE51D6}"/>
              </a:ext>
            </a:extLst>
          </p:cNvPr>
          <p:cNvSpPr txBox="1"/>
          <p:nvPr/>
        </p:nvSpPr>
        <p:spPr>
          <a:xfrm>
            <a:off x="4057135" y="5433693"/>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تسهیل دسترسی به تمامی خدمات و محصولات قرآنی کشور</a:t>
            </a:r>
          </a:p>
        </p:txBody>
      </p:sp>
      <p:sp>
        <p:nvSpPr>
          <p:cNvPr id="3" name="TextBox 2">
            <a:extLst>
              <a:ext uri="{FF2B5EF4-FFF2-40B4-BE49-F238E27FC236}">
                <a16:creationId xmlns:a16="http://schemas.microsoft.com/office/drawing/2014/main" id="{0DEB0C46-35C5-687D-2932-903E382161F2}"/>
              </a:ext>
            </a:extLst>
          </p:cNvPr>
          <p:cNvSpPr txBox="1"/>
          <p:nvPr/>
        </p:nvSpPr>
        <p:spPr>
          <a:xfrm>
            <a:off x="1163418" y="1811845"/>
            <a:ext cx="6093724" cy="487506"/>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2400" b="1" i="0" u="none" strike="noStrike" kern="100" cap="none" spc="0" normalizeH="0" baseline="0" noProof="0" dirty="0">
                <a:ln>
                  <a:noFill/>
                </a:ln>
                <a:solidFill>
                  <a:srgbClr val="462F32"/>
                </a:solidFill>
                <a:effectLst/>
                <a:uLnTx/>
                <a:uFillTx/>
                <a:latin typeface="Ray ExtraBlack" panose="02000504000000020004" pitchFamily="2" charset="-78"/>
                <a:ea typeface="+mn-ea"/>
                <a:cs typeface="Ray ExtraBlack" panose="02000504000000020004" pitchFamily="2" charset="-78"/>
              </a:rPr>
              <a:t>اهداف فرعی نهضت زندگی با آیه‌ها</a:t>
            </a:r>
            <a:endParaRPr kumimoji="0" lang="en-US" sz="2400" b="1" i="0" u="none" strike="noStrike" kern="100" cap="none" spc="0" normalizeH="0" baseline="0" noProof="0" dirty="0">
              <a:ln>
                <a:noFill/>
              </a:ln>
              <a:solidFill>
                <a:srgbClr val="462F32"/>
              </a:solidFill>
              <a:effectLst/>
              <a:uLnTx/>
              <a:uFillTx/>
              <a:latin typeface="Ray ExtraBlack" panose="02000504000000020004" pitchFamily="2" charset="-78"/>
              <a:ea typeface="+mn-ea"/>
              <a:cs typeface="Ray ExtraBlack" panose="02000504000000020004" pitchFamily="2" charset="-78"/>
            </a:endParaRPr>
          </a:p>
        </p:txBody>
      </p:sp>
    </p:spTree>
    <p:extLst>
      <p:ext uri="{BB962C8B-B14F-4D97-AF65-F5344CB8AC3E}">
        <p14:creationId xmlns:p14="http://schemas.microsoft.com/office/powerpoint/2010/main" val="895353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CA845B6-51AA-CD3F-62E0-CF9855F04FC3}"/>
              </a:ext>
            </a:extLst>
          </p:cNvPr>
          <p:cNvCxnSpPr>
            <a:cxnSpLocks/>
          </p:cNvCxnSpPr>
          <p:nvPr/>
        </p:nvCxnSpPr>
        <p:spPr>
          <a:xfrm>
            <a:off x="1816238" y="881899"/>
            <a:ext cx="3864172" cy="0"/>
          </a:xfrm>
          <a:prstGeom prst="line">
            <a:avLst/>
          </a:prstGeom>
          <a:ln w="19050">
            <a:solidFill>
              <a:srgbClr val="77C65A"/>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0AA9CC99-6743-C8F7-3E0F-3B87916D8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454" y="525842"/>
            <a:ext cx="2126912" cy="917333"/>
          </a:xfrm>
          <a:prstGeom prst="rect">
            <a:avLst/>
          </a:prstGeom>
        </p:spPr>
      </p:pic>
      <p:sp>
        <p:nvSpPr>
          <p:cNvPr id="8" name="Subtitle 2">
            <a:extLst>
              <a:ext uri="{FF2B5EF4-FFF2-40B4-BE49-F238E27FC236}">
                <a16:creationId xmlns:a16="http://schemas.microsoft.com/office/drawing/2014/main" id="{EF4650B9-04A1-1AF7-D752-4FB8ADE87C7D}"/>
              </a:ext>
            </a:extLst>
          </p:cNvPr>
          <p:cNvSpPr txBox="1">
            <a:spLocks/>
          </p:cNvSpPr>
          <p:nvPr/>
        </p:nvSpPr>
        <p:spPr>
          <a:xfrm>
            <a:off x="1026995" y="775433"/>
            <a:ext cx="3635829" cy="3821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رویکردها</a:t>
            </a:r>
            <a:endParaRPr kumimoji="0" lang="en-US" sz="28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pic>
        <p:nvPicPr>
          <p:cNvPr id="9" name="Picture 8">
            <a:extLst>
              <a:ext uri="{FF2B5EF4-FFF2-40B4-BE49-F238E27FC236}">
                <a16:creationId xmlns:a16="http://schemas.microsoft.com/office/drawing/2014/main" id="{4C6EF70F-AEB0-8AFE-2397-9A0829662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7707" y="506914"/>
            <a:ext cx="1499435" cy="608579"/>
          </a:xfrm>
          <a:prstGeom prst="rect">
            <a:avLst/>
          </a:prstGeom>
        </p:spPr>
      </p:pic>
      <p:pic>
        <p:nvPicPr>
          <p:cNvPr id="10" name="Picture 9">
            <a:extLst>
              <a:ext uri="{FF2B5EF4-FFF2-40B4-BE49-F238E27FC236}">
                <a16:creationId xmlns:a16="http://schemas.microsoft.com/office/drawing/2014/main" id="{30B87127-9E2E-CF2B-C6BF-8898631EE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26996" y="852889"/>
            <a:ext cx="1130326" cy="1325578"/>
          </a:xfrm>
          <a:prstGeom prst="rect">
            <a:avLst/>
          </a:prstGeom>
        </p:spPr>
      </p:pic>
      <p:pic>
        <p:nvPicPr>
          <p:cNvPr id="11" name="Picture 10">
            <a:extLst>
              <a:ext uri="{FF2B5EF4-FFF2-40B4-BE49-F238E27FC236}">
                <a16:creationId xmlns:a16="http://schemas.microsoft.com/office/drawing/2014/main" id="{110F2DB5-A181-B944-338C-5B8A63750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2420235"/>
            <a:ext cx="3635830" cy="1434921"/>
          </a:xfrm>
          <a:prstGeom prst="rect">
            <a:avLst/>
          </a:prstGeom>
        </p:spPr>
      </p:pic>
      <p:sp>
        <p:nvSpPr>
          <p:cNvPr id="12" name="TextBox 11">
            <a:extLst>
              <a:ext uri="{FF2B5EF4-FFF2-40B4-BE49-F238E27FC236}">
                <a16:creationId xmlns:a16="http://schemas.microsoft.com/office/drawing/2014/main" id="{752054F9-3C5C-1A87-CCD0-E06FA89AAF17}"/>
              </a:ext>
            </a:extLst>
          </p:cNvPr>
          <p:cNvSpPr txBox="1"/>
          <p:nvPr/>
        </p:nvSpPr>
        <p:spPr>
          <a:xfrm>
            <a:off x="4057135" y="2654160"/>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اولویت دادن به تبیین و بلاغ عمومی بر آموزش و تربیت</a:t>
            </a:r>
          </a:p>
        </p:txBody>
      </p:sp>
      <p:pic>
        <p:nvPicPr>
          <p:cNvPr id="13" name="Picture 12">
            <a:extLst>
              <a:ext uri="{FF2B5EF4-FFF2-40B4-BE49-F238E27FC236}">
                <a16:creationId xmlns:a16="http://schemas.microsoft.com/office/drawing/2014/main" id="{C4EE20A5-ECD8-7B33-53AD-B8A00C53C2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67" y="2420235"/>
            <a:ext cx="3635830" cy="1434921"/>
          </a:xfrm>
          <a:prstGeom prst="rect">
            <a:avLst/>
          </a:prstGeom>
        </p:spPr>
      </p:pic>
      <p:sp>
        <p:nvSpPr>
          <p:cNvPr id="14" name="TextBox 13">
            <a:extLst>
              <a:ext uri="{FF2B5EF4-FFF2-40B4-BE49-F238E27FC236}">
                <a16:creationId xmlns:a16="http://schemas.microsoft.com/office/drawing/2014/main" id="{DA3B46C4-B8F4-E769-426F-8115DCD6C19D}"/>
              </a:ext>
            </a:extLst>
          </p:cNvPr>
          <p:cNvSpPr txBox="1"/>
          <p:nvPr/>
        </p:nvSpPr>
        <p:spPr>
          <a:xfrm>
            <a:off x="421305" y="2654160"/>
            <a:ext cx="30765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اولویت دادن به مخاطب گسترده عمومی بر مخاطب‌های خاص نخبگانی</a:t>
            </a:r>
          </a:p>
        </p:txBody>
      </p:sp>
      <p:pic>
        <p:nvPicPr>
          <p:cNvPr id="15" name="Picture 14">
            <a:extLst>
              <a:ext uri="{FF2B5EF4-FFF2-40B4-BE49-F238E27FC236}">
                <a16:creationId xmlns:a16="http://schemas.microsoft.com/office/drawing/2014/main" id="{613D2BBA-1995-B5BB-73E5-E4D160091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3716802"/>
            <a:ext cx="3635830" cy="1434921"/>
          </a:xfrm>
          <a:prstGeom prst="rect">
            <a:avLst/>
          </a:prstGeom>
        </p:spPr>
      </p:pic>
      <p:sp>
        <p:nvSpPr>
          <p:cNvPr id="16" name="TextBox 15">
            <a:extLst>
              <a:ext uri="{FF2B5EF4-FFF2-40B4-BE49-F238E27FC236}">
                <a16:creationId xmlns:a16="http://schemas.microsoft.com/office/drawing/2014/main" id="{D773CA2F-06CE-A5E2-AF69-B25711E225F5}"/>
              </a:ext>
            </a:extLst>
          </p:cNvPr>
          <p:cNvSpPr txBox="1"/>
          <p:nvPr/>
        </p:nvSpPr>
        <p:spPr>
          <a:xfrm>
            <a:off x="4057135" y="3950727"/>
            <a:ext cx="30765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اولویت دادن به دانش‌آموزان (و مادران و معلمان آنان) بر سایر اقشار</a:t>
            </a:r>
          </a:p>
        </p:txBody>
      </p:sp>
      <p:pic>
        <p:nvPicPr>
          <p:cNvPr id="17" name="Picture 16">
            <a:extLst>
              <a:ext uri="{FF2B5EF4-FFF2-40B4-BE49-F238E27FC236}">
                <a16:creationId xmlns:a16="http://schemas.microsoft.com/office/drawing/2014/main" id="{5108D523-CA4B-16C4-5BF7-637C7C60A5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67" y="3716802"/>
            <a:ext cx="3635830" cy="1434921"/>
          </a:xfrm>
          <a:prstGeom prst="rect">
            <a:avLst/>
          </a:prstGeom>
        </p:spPr>
      </p:pic>
      <p:sp>
        <p:nvSpPr>
          <p:cNvPr id="18" name="TextBox 17">
            <a:extLst>
              <a:ext uri="{FF2B5EF4-FFF2-40B4-BE49-F238E27FC236}">
                <a16:creationId xmlns:a16="http://schemas.microsoft.com/office/drawing/2014/main" id="{E040A54F-E27B-94CA-7D8E-BB5436B56EE3}"/>
              </a:ext>
            </a:extLst>
          </p:cNvPr>
          <p:cNvSpPr txBox="1"/>
          <p:nvPr/>
        </p:nvSpPr>
        <p:spPr>
          <a:xfrm>
            <a:off x="421305" y="3950727"/>
            <a:ext cx="30765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تلاش برای ایجاد هم‌افزایی ملی بین همه جریان‌های مردمی و حاکمیتی</a:t>
            </a:r>
          </a:p>
        </p:txBody>
      </p:sp>
      <p:pic>
        <p:nvPicPr>
          <p:cNvPr id="19" name="Picture 18">
            <a:extLst>
              <a:ext uri="{FF2B5EF4-FFF2-40B4-BE49-F238E27FC236}">
                <a16:creationId xmlns:a16="http://schemas.microsoft.com/office/drawing/2014/main" id="{BB08D75B-18B4-F905-47FF-60CD2EEB5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8085" y="5060555"/>
            <a:ext cx="3635830" cy="1434921"/>
          </a:xfrm>
          <a:prstGeom prst="rect">
            <a:avLst/>
          </a:prstGeom>
        </p:spPr>
      </p:pic>
      <p:sp>
        <p:nvSpPr>
          <p:cNvPr id="20" name="TextBox 19">
            <a:extLst>
              <a:ext uri="{FF2B5EF4-FFF2-40B4-BE49-F238E27FC236}">
                <a16:creationId xmlns:a16="http://schemas.microsoft.com/office/drawing/2014/main" id="{3C292946-0AF4-8032-D195-64EAFAEE51D6}"/>
              </a:ext>
            </a:extLst>
          </p:cNvPr>
          <p:cNvSpPr txBox="1"/>
          <p:nvPr/>
        </p:nvSpPr>
        <p:spPr>
          <a:xfrm>
            <a:off x="4057135" y="5433693"/>
            <a:ext cx="307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توجه به نیاز و سلیقه مخاطبان مختلف در طراحی و اجرای عملیات</a:t>
            </a:r>
          </a:p>
        </p:txBody>
      </p:sp>
      <p:sp>
        <p:nvSpPr>
          <p:cNvPr id="3" name="TextBox 2">
            <a:extLst>
              <a:ext uri="{FF2B5EF4-FFF2-40B4-BE49-F238E27FC236}">
                <a16:creationId xmlns:a16="http://schemas.microsoft.com/office/drawing/2014/main" id="{0DEB0C46-35C5-687D-2932-903E382161F2}"/>
              </a:ext>
            </a:extLst>
          </p:cNvPr>
          <p:cNvSpPr txBox="1"/>
          <p:nvPr/>
        </p:nvSpPr>
        <p:spPr>
          <a:xfrm>
            <a:off x="1163418" y="1811845"/>
            <a:ext cx="6093724" cy="487506"/>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2400" b="1" i="0" u="none" strike="noStrike" kern="100" cap="none" spc="0" normalizeH="0" baseline="0" noProof="0" dirty="0">
                <a:ln>
                  <a:noFill/>
                </a:ln>
                <a:solidFill>
                  <a:srgbClr val="462F32"/>
                </a:solidFill>
                <a:effectLst/>
                <a:uLnTx/>
                <a:uFillTx/>
                <a:latin typeface="Ray ExtraBlack" panose="02000504000000020004" pitchFamily="2" charset="-78"/>
                <a:ea typeface="+mn-ea"/>
                <a:cs typeface="Ray ExtraBlack" panose="02000504000000020004" pitchFamily="2" charset="-78"/>
              </a:rPr>
              <a:t>رویکردهای کلان حرکت زندگی با آیه‌ها</a:t>
            </a:r>
          </a:p>
        </p:txBody>
      </p:sp>
    </p:spTree>
    <p:extLst>
      <p:ext uri="{BB962C8B-B14F-4D97-AF65-F5344CB8AC3E}">
        <p14:creationId xmlns:p14="http://schemas.microsoft.com/office/powerpoint/2010/main" val="17296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9245C"/>
        </a:solidFill>
        <a:effectLst/>
      </p:bgPr>
    </p:bg>
    <p:spTree>
      <p:nvGrpSpPr>
        <p:cNvPr id="1" name="">
          <a:extLst>
            <a:ext uri="{FF2B5EF4-FFF2-40B4-BE49-F238E27FC236}">
              <a16:creationId xmlns:a16="http://schemas.microsoft.com/office/drawing/2014/main" id="{70752083-DBB0-55AA-FEF7-C745410E6518}"/>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AFBD5EA-11C8-04FC-0B04-B11D1D84956C}"/>
              </a:ext>
            </a:extLst>
          </p:cNvPr>
          <p:cNvCxnSpPr/>
          <p:nvPr/>
        </p:nvCxnSpPr>
        <p:spPr>
          <a:xfrm>
            <a:off x="772886" y="1230738"/>
            <a:ext cx="10646228" cy="0"/>
          </a:xfrm>
          <a:prstGeom prst="line">
            <a:avLst/>
          </a:prstGeom>
          <a:ln w="31750">
            <a:solidFill>
              <a:srgbClr val="DDB06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9506D73A-C09F-088B-9333-BD015B403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446" y="777648"/>
            <a:ext cx="2826592" cy="1219104"/>
          </a:xfrm>
          <a:prstGeom prst="rect">
            <a:avLst/>
          </a:prstGeom>
        </p:spPr>
      </p:pic>
      <p:pic>
        <p:nvPicPr>
          <p:cNvPr id="9" name="Picture 8">
            <a:extLst>
              <a:ext uri="{FF2B5EF4-FFF2-40B4-BE49-F238E27FC236}">
                <a16:creationId xmlns:a16="http://schemas.microsoft.com/office/drawing/2014/main" id="{495AEDC2-B188-3999-C1BA-DA5A51B95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797" y="2208768"/>
            <a:ext cx="4716106" cy="1914137"/>
          </a:xfrm>
          <a:prstGeom prst="rect">
            <a:avLst/>
          </a:prstGeom>
        </p:spPr>
      </p:pic>
      <p:pic>
        <p:nvPicPr>
          <p:cNvPr id="13" name="Picture 12">
            <a:extLst>
              <a:ext uri="{FF2B5EF4-FFF2-40B4-BE49-F238E27FC236}">
                <a16:creationId xmlns:a16="http://schemas.microsoft.com/office/drawing/2014/main" id="{E9FBD10B-C6C3-0D21-338A-2742666C7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3423" y="4964673"/>
            <a:ext cx="3479852" cy="1893328"/>
          </a:xfrm>
          <a:prstGeom prst="rect">
            <a:avLst/>
          </a:prstGeom>
        </p:spPr>
      </p:pic>
      <p:sp>
        <p:nvSpPr>
          <p:cNvPr id="15" name="Subtitle 2">
            <a:extLst>
              <a:ext uri="{FF2B5EF4-FFF2-40B4-BE49-F238E27FC236}">
                <a16:creationId xmlns:a16="http://schemas.microsoft.com/office/drawing/2014/main" id="{8DCE9AED-1DFE-F58F-D4A8-1B93773BDA60}"/>
              </a:ext>
            </a:extLst>
          </p:cNvPr>
          <p:cNvSpPr txBox="1">
            <a:spLocks/>
          </p:cNvSpPr>
          <p:nvPr/>
        </p:nvSpPr>
        <p:spPr>
          <a:xfrm>
            <a:off x="4410250" y="1018722"/>
            <a:ext cx="3326984" cy="69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3200" b="0" i="0" u="none" strike="noStrike" kern="1200" cap="none" spc="0" normalizeH="0" baseline="0" noProof="0" dirty="0">
                <a:ln>
                  <a:noFill/>
                </a:ln>
                <a:solidFill>
                  <a:srgbClr val="29245C"/>
                </a:solidFill>
                <a:effectLst/>
                <a:uLnTx/>
                <a:uFillTx/>
                <a:latin typeface="Ray ExtraBlack" panose="02000504000000020004" pitchFamily="2" charset="-78"/>
                <a:ea typeface="Ray" panose="02000504000000020004" pitchFamily="2" charset="-78"/>
                <a:cs typeface="Ray ExtraBlack" panose="02000504000000020004" pitchFamily="2" charset="-78"/>
              </a:rPr>
              <a:t>۲. گزارش عملکرد</a:t>
            </a:r>
            <a:endParaRPr kumimoji="0" lang="en-US" sz="3200" b="0" i="0" u="none" strike="noStrike" kern="1200" cap="none" spc="0" normalizeH="0" baseline="0" noProof="0" dirty="0">
              <a:ln>
                <a:noFill/>
              </a:ln>
              <a:solidFill>
                <a:srgbClr val="29245C"/>
              </a:solidFill>
              <a:effectLst/>
              <a:uLnTx/>
              <a:uFillTx/>
              <a:latin typeface="Ray ExtraBlack" panose="02000504000000020004" pitchFamily="2" charset="-78"/>
              <a:ea typeface="+mn-ea"/>
              <a:cs typeface="Ray ExtraBlack" panose="02000504000000020004" pitchFamily="2" charset="-78"/>
            </a:endParaRPr>
          </a:p>
        </p:txBody>
      </p:sp>
      <p:pic>
        <p:nvPicPr>
          <p:cNvPr id="17" name="Picture 16">
            <a:extLst>
              <a:ext uri="{FF2B5EF4-FFF2-40B4-BE49-F238E27FC236}">
                <a16:creationId xmlns:a16="http://schemas.microsoft.com/office/drawing/2014/main" id="{1BFD41D6-8455-A9F0-2F77-4C7ECED54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18175" y="4626592"/>
            <a:ext cx="1698171" cy="2001340"/>
          </a:xfrm>
          <a:prstGeom prst="rect">
            <a:avLst/>
          </a:prstGeom>
        </p:spPr>
      </p:pic>
      <p:sp>
        <p:nvSpPr>
          <p:cNvPr id="2" name="Rectangle 1">
            <a:extLst>
              <a:ext uri="{FF2B5EF4-FFF2-40B4-BE49-F238E27FC236}">
                <a16:creationId xmlns:a16="http://schemas.microsoft.com/office/drawing/2014/main" id="{6DAB213F-FD19-BA52-7CFA-2DB3884D1507}"/>
              </a:ext>
            </a:extLst>
          </p:cNvPr>
          <p:cNvSpPr/>
          <p:nvPr/>
        </p:nvSpPr>
        <p:spPr>
          <a:xfrm>
            <a:off x="726742" y="2128265"/>
            <a:ext cx="4846679" cy="4708981"/>
          </a:xfrm>
          <a:prstGeom prst="rect">
            <a:avLst/>
          </a:prstGeom>
        </p:spPr>
        <p:txBody>
          <a:bodyPr wrap="square">
            <a:spAutoFit/>
          </a:bodyPr>
          <a:lstStyle/>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مشارکت </a:t>
            </a: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بیش از ۱۰میلیون نفر </a:t>
            </a: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در مسابقات</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تولید بیش از </a:t>
            </a: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۱۸کتاب</a:t>
            </a: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 و توزیع ۳۵۰هزار جلد</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تولید </a:t>
            </a: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هزاران محصول رسانه‌ای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هم‌افزایی بی‌سابقه </a:t>
            </a: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جریان‌های مردمی و حاکمیتی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رشد چشمگیر </a:t>
            </a: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رویدادهای میدانی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برگزاری ۲۵۰ قسمت </a:t>
            </a: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مسابقه زنده </a:t>
            </a: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تلویزیونی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تولید </a:t>
            </a: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برنامه‌های متعدد تلویزیونی </a:t>
            </a: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در  صداوسیما</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بیش </a:t>
            </a:r>
            <a:r>
              <a:rPr kumimoji="0" lang="fa-IR" sz="2000" b="0" i="0" u="none" strike="noStrike" kern="1200" cap="none" spc="0" normalizeH="0" baseline="0" noProof="0" dirty="0">
                <a:ln>
                  <a:noFill/>
                </a:ln>
                <a:solidFill>
                  <a:srgbClr val="FFFF00"/>
                </a:solidFill>
                <a:effectLst/>
                <a:uLnTx/>
                <a:uFillTx/>
                <a:latin typeface="Ray Black" panose="02000504000000020004" pitchFamily="2" charset="-78"/>
                <a:ea typeface="Abar Low FaNum ExtraBold" pitchFamily="2" charset="-78"/>
                <a:cs typeface="Ray Black" panose="02000504000000020004" pitchFamily="2" charset="-78"/>
              </a:rPr>
              <a:t>۱میلیارد بازدید </a:t>
            </a: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در فضای مجازی</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rPr>
              <a:t>و...</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fa-IR" sz="2000" b="0" i="0" u="none" strike="noStrike" kern="1200" cap="none" spc="0" normalizeH="0" baseline="0" noProof="0" dirty="0">
              <a:ln>
                <a:noFill/>
              </a:ln>
              <a:solidFill>
                <a:prstClr val="white"/>
              </a:solidFill>
              <a:effectLst/>
              <a:uLnTx/>
              <a:uFillTx/>
              <a:latin typeface="Ray Black" panose="02000504000000020004" pitchFamily="2" charset="-78"/>
              <a:ea typeface="Abar Low FaNum ExtraBold" pitchFamily="2" charset="-78"/>
              <a:cs typeface="Ray Black" panose="02000504000000020004" pitchFamily="2" charset="-78"/>
            </a:endParaRPr>
          </a:p>
        </p:txBody>
      </p:sp>
    </p:spTree>
    <p:extLst>
      <p:ext uri="{BB962C8B-B14F-4D97-AF65-F5344CB8AC3E}">
        <p14:creationId xmlns:p14="http://schemas.microsoft.com/office/powerpoint/2010/main" val="35904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948"/>
            <a:ext cx="12192000" cy="8131969"/>
          </a:xfrm>
          <a:prstGeom prst="rect">
            <a:avLst/>
          </a:prstGeom>
        </p:spPr>
      </p:pic>
      <p:pic>
        <p:nvPicPr>
          <p:cNvPr id="14" name="Picture 13">
            <a:extLst>
              <a:ext uri="{FF2B5EF4-FFF2-40B4-BE49-F238E27FC236}">
                <a16:creationId xmlns:a16="http://schemas.microsoft.com/office/drawing/2014/main" id="{07777B47-F4E8-64C9-FA4D-41C127DF2B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0662" y="131520"/>
            <a:ext cx="5185660" cy="6505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42169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13906</TotalTime>
  <Words>3053</Words>
  <Application>Microsoft Office PowerPoint</Application>
  <PresentationFormat>Widescreen</PresentationFormat>
  <Paragraphs>295</Paragraphs>
  <Slides>47</Slides>
  <Notes>0</Notes>
  <HiddenSlides>1</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0</vt:i4>
      </vt:variant>
      <vt:variant>
        <vt:lpstr>Slide Titles</vt:lpstr>
      </vt:variant>
      <vt:variant>
        <vt:i4>47</vt:i4>
      </vt:variant>
    </vt:vector>
  </HeadingPairs>
  <TitlesOfParts>
    <vt:vector size="61" baseType="lpstr">
      <vt:lpstr>Arial</vt:lpstr>
      <vt:lpstr>Calibri</vt:lpstr>
      <vt:lpstr>Calibri Light</vt:lpstr>
      <vt:lpstr>IRLotus</vt:lpstr>
      <vt:lpstr>Ray Black</vt:lpstr>
      <vt:lpstr>Ray ExtraBlack</vt:lpstr>
      <vt:lpstr>w_Aramesh</vt:lpstr>
      <vt:lpstr>w_Aramesh Black</vt:lpstr>
      <vt:lpstr>w_Aramesh Extra Bold</vt:lpstr>
      <vt:lpstr>Yekan Bakh</vt:lpstr>
      <vt:lpstr>Yekan Bakh Light</vt:lpstr>
      <vt:lpstr>Office Theme</vt:lpstr>
      <vt:lpstr>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آموزش و پرورش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Manager</dc:creator>
  <cp:lastModifiedBy>hamid reza</cp:lastModifiedBy>
  <cp:revision>296</cp:revision>
  <dcterms:created xsi:type="dcterms:W3CDTF">2024-04-13T10:28:29Z</dcterms:created>
  <dcterms:modified xsi:type="dcterms:W3CDTF">2025-01-18T06:37:45Z</dcterms:modified>
</cp:coreProperties>
</file>